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8"/>
  </p:notesMasterIdLst>
  <p:sldIdLst>
    <p:sldId id="257" r:id="rId2"/>
    <p:sldId id="296" r:id="rId3"/>
    <p:sldId id="367" r:id="rId4"/>
    <p:sldId id="297" r:id="rId5"/>
    <p:sldId id="369" r:id="rId6"/>
    <p:sldId id="368" r:id="rId7"/>
    <p:sldId id="370" r:id="rId8"/>
    <p:sldId id="398" r:id="rId9"/>
    <p:sldId id="375" r:id="rId10"/>
    <p:sldId id="377" r:id="rId11"/>
    <p:sldId id="378" r:id="rId12"/>
    <p:sldId id="381" r:id="rId13"/>
    <p:sldId id="376" r:id="rId14"/>
    <p:sldId id="403" r:id="rId15"/>
    <p:sldId id="405" r:id="rId16"/>
    <p:sldId id="384" r:id="rId17"/>
    <p:sldId id="387" r:id="rId18"/>
    <p:sldId id="388" r:id="rId19"/>
    <p:sldId id="389" r:id="rId20"/>
    <p:sldId id="390" r:id="rId21"/>
    <p:sldId id="392" r:id="rId22"/>
    <p:sldId id="391" r:id="rId23"/>
    <p:sldId id="394" r:id="rId24"/>
    <p:sldId id="382" r:id="rId25"/>
    <p:sldId id="383" r:id="rId26"/>
    <p:sldId id="393" r:id="rId27"/>
    <p:sldId id="408" r:id="rId28"/>
    <p:sldId id="298" r:id="rId29"/>
    <p:sldId id="395" r:id="rId30"/>
    <p:sldId id="396" r:id="rId31"/>
    <p:sldId id="299" r:id="rId32"/>
    <p:sldId id="399" r:id="rId33"/>
    <p:sldId id="400" r:id="rId34"/>
    <p:sldId id="409" r:id="rId35"/>
    <p:sldId id="407" r:id="rId36"/>
    <p:sldId id="410" r:id="rId37"/>
  </p:sldIdLst>
  <p:sldSz cx="12192000" cy="6858000"/>
  <p:notesSz cx="6858000" cy="9144000"/>
  <p:embeddedFontLst>
    <p:embeddedFont>
      <p:font typeface="Roboto Condensed" panose="02000000000000000000" pitchFamily="2" charset="0"/>
      <p:regular r:id="rId39"/>
      <p:bold r:id="rId40"/>
      <p:italic r:id="rId41"/>
      <p:boldItalic r:id="rId42"/>
    </p:embeddedFont>
    <p:embeddedFont>
      <p:font typeface="Segoe UI Black" panose="020B0A02040204020203" pitchFamily="34" charset="0"/>
      <p:bold r:id="rId43"/>
      <p:boldItalic r:id="rId44"/>
    </p:embeddedFont>
    <p:embeddedFont>
      <p:font typeface="Tahoma" panose="020B0604030504040204" pitchFamily="34" charset="0"/>
      <p:regular r:id="rId45"/>
      <p:bold r:id="rId46"/>
    </p:embeddedFont>
    <p:embeddedFont>
      <p:font typeface="Calibri" panose="020F0502020204030204" pitchFamily="34" charset="0"/>
      <p:regular r:id="rId47"/>
      <p:bold r:id="rId48"/>
      <p:italic r:id="rId49"/>
      <p:boldItalic r:id="rId50"/>
    </p:embeddedFont>
    <p:embeddedFont>
      <p:font typeface="Roboto Light" panose="02000000000000000000" pitchFamily="2" charset="0"/>
      <p:regular r:id="rId51"/>
      <p:italic r:id="rId52"/>
    </p:embeddedFont>
    <p:embeddedFont>
      <p:font typeface="Roboto Mono Thin" pitchFamily="2" charset="0"/>
      <p:regular r:id="rId53"/>
      <p:italic r:id="rId54"/>
    </p:embeddedFont>
    <p:embeddedFont>
      <p:font typeface="Wingdings 3" panose="05040102010807070707" pitchFamily="18" charset="2"/>
      <p:regular r:id="rId55"/>
    </p:embeddedFont>
    <p:embeddedFont>
      <p:font typeface="Wingdings 2" panose="05020102010507070707" pitchFamily="18" charset="2"/>
      <p:regular r:id="rId56"/>
    </p:embeddedFont>
    <p:embeddedFont>
      <p:font typeface="Roboto Condensed Light" panose="02000000000000000000" pitchFamily="2" charset="0"/>
      <p:regular r:id="rId57"/>
      <p: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qzlrugUO3uoqLoKrNNUWlg==" hashData="aeMN/cm1BOZ3soOOHDydNawDZKm3BoEX4oLkL1Irg4evE2vVWtD0Gfb3FcmeSxlCin63oGrZFOv8vMR4ByFvG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3BBA"/>
    <a:srgbClr val="DBD1EF"/>
    <a:srgbClr val="5430AA"/>
    <a:srgbClr val="D6CAEC"/>
    <a:srgbClr val="D8CCED"/>
    <a:srgbClr val="301B92"/>
    <a:srgbClr val="ACA4BA"/>
    <a:srgbClr val="CC99FF"/>
    <a:srgbClr val="CC66FF"/>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3" autoAdjust="0"/>
    <p:restoredTop sz="85458" autoAdjust="0"/>
  </p:normalViewPr>
  <p:slideViewPr>
    <p:cSldViewPr snapToGrid="0">
      <p:cViewPr varScale="1">
        <p:scale>
          <a:sx n="60" d="100"/>
          <a:sy n="60" d="100"/>
        </p:scale>
        <p:origin x="10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4DAC8-B492-4919-9DB3-C8FBD3F30A55}" type="datetimeFigureOut">
              <a:rPr lang="en-IN" smtClean="0"/>
              <a:t>25-07-2021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D71FFD-F39C-43AC-A571-75A14A13F0C7}" type="slidenum">
              <a:rPr lang="en-IN" smtClean="0"/>
              <a:t>‹#›</a:t>
            </a:fld>
            <a:endParaRPr lang="en-IN"/>
          </a:p>
        </p:txBody>
      </p:sp>
    </p:spTree>
    <p:extLst>
      <p:ext uri="{BB962C8B-B14F-4D97-AF65-F5344CB8AC3E}">
        <p14:creationId xmlns:p14="http://schemas.microsoft.com/office/powerpoint/2010/main" val="164309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D71FFD-F39C-43AC-A571-75A14A13F0C7}" type="slidenum">
              <a:rPr lang="en-IN" smtClean="0"/>
              <a:t>19</a:t>
            </a:fld>
            <a:endParaRPr lang="en-IN"/>
          </a:p>
        </p:txBody>
      </p:sp>
    </p:spTree>
    <p:extLst>
      <p:ext uri="{BB962C8B-B14F-4D97-AF65-F5344CB8AC3E}">
        <p14:creationId xmlns:p14="http://schemas.microsoft.com/office/powerpoint/2010/main" val="3815852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D71FFD-F39C-43AC-A571-75A14A13F0C7}" type="slidenum">
              <a:rPr lang="en-IN" smtClean="0"/>
              <a:t>22</a:t>
            </a:fld>
            <a:endParaRPr lang="en-IN"/>
          </a:p>
        </p:txBody>
      </p:sp>
    </p:spTree>
    <p:extLst>
      <p:ext uri="{BB962C8B-B14F-4D97-AF65-F5344CB8AC3E}">
        <p14:creationId xmlns:p14="http://schemas.microsoft.com/office/powerpoint/2010/main" val="2048877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Citizens band</a:t>
            </a:r>
            <a:r>
              <a:rPr lang="en-US" baseline="0" dirty="0" smtClean="0"/>
              <a:t> radio</a:t>
            </a:r>
            <a:endParaRPr lang="en-IN" dirty="0"/>
          </a:p>
        </p:txBody>
      </p:sp>
      <p:sp>
        <p:nvSpPr>
          <p:cNvPr id="4" name="Slide Number Placeholder 3"/>
          <p:cNvSpPr>
            <a:spLocks noGrp="1"/>
          </p:cNvSpPr>
          <p:nvPr>
            <p:ph type="sldNum" sz="quarter" idx="10"/>
          </p:nvPr>
        </p:nvSpPr>
        <p:spPr/>
        <p:txBody>
          <a:bodyPr/>
          <a:lstStyle/>
          <a:p>
            <a:fld id="{BED71FFD-F39C-43AC-A571-75A14A13F0C7}" type="slidenum">
              <a:rPr lang="en-IN" smtClean="0"/>
              <a:t>30</a:t>
            </a:fld>
            <a:endParaRPr lang="en-IN"/>
          </a:p>
        </p:txBody>
      </p:sp>
    </p:spTree>
    <p:extLst>
      <p:ext uri="{BB962C8B-B14F-4D97-AF65-F5344CB8AC3E}">
        <p14:creationId xmlns:p14="http://schemas.microsoft.com/office/powerpoint/2010/main" val="2216022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9576895" y="8611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477621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#3170710 (MCWC)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 </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Wireless Communication Technology</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lnSpc>
                <a:spcPct val="119000"/>
              </a:lnSpc>
              <a:buClr>
                <a:srgbClr val="5430AA"/>
              </a:buClr>
              <a:buFont typeface="Wingdings 3" panose="05040102010807070707" pitchFamily="18" charset="2"/>
              <a:buChar char=""/>
              <a:defRPr sz="2000">
                <a:solidFill>
                  <a:schemeClr val="tx1"/>
                </a:solidFill>
              </a:defRPr>
            </a:lvl2pPr>
            <a:lvl3pPr marL="1143000" indent="-228600" algn="just">
              <a:lnSpc>
                <a:spcPct val="119000"/>
              </a:lnSpc>
              <a:buClr>
                <a:srgbClr val="5430AA"/>
              </a:buClr>
              <a:buFont typeface="Wingdings" panose="05000000000000000000" pitchFamily="2" charset="2"/>
              <a:buChar char="§"/>
              <a:defRPr sz="1800">
                <a:solidFill>
                  <a:schemeClr val="tx1"/>
                </a:solidFill>
              </a:defRPr>
            </a:lvl3pPr>
            <a:lvl4pPr algn="just">
              <a:lnSpc>
                <a:spcPct val="119000"/>
              </a:lnSpc>
              <a:buClr>
                <a:srgbClr val="5430AA"/>
              </a:buClr>
              <a:defRPr sz="1600">
                <a:solidFill>
                  <a:schemeClr val="tx1"/>
                </a:solidFill>
              </a:defRPr>
            </a:lvl4pPr>
            <a:lvl5pPr algn="just">
              <a:lnSpc>
                <a:spcPct val="119000"/>
              </a:lnSpc>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37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5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Swati.sharma@darshan.ac.in</a:t>
            </a:r>
            <a:endParaRPr lang="en-US" dirty="0"/>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(O) 9727747317</a:t>
            </a:r>
            <a:endParaRPr lang="en-US" dirty="0"/>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smtClean="0"/>
              <a:t>Computer Engineering Department</a:t>
            </a:r>
            <a:endParaRPr lang="en-US" dirty="0"/>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baseline="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smtClean="0"/>
              <a:t>Prof. Swati R Sharma</a:t>
            </a:r>
            <a:endParaRPr lang="en-US" dirty="0"/>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705581" y="37795"/>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IN" b="1" dirty="0" smtClean="0"/>
              <a:t>Mobile Computing and Wireless Communication </a:t>
            </a:r>
            <a:r>
              <a:rPr lang="en-IN" b="1" dirty="0" smtClean="0">
                <a:ea typeface="Roboto Mono Thin" pitchFamily="2" charset="0"/>
              </a:rPr>
              <a:t>(MCWC)</a:t>
            </a:r>
          </a:p>
          <a:p>
            <a:r>
              <a:rPr lang="en-IN" b="1" dirty="0" smtClean="0">
                <a:ea typeface="Roboto Mono Thin" pitchFamily="2" charset="0"/>
              </a:rPr>
              <a:t>GTU #</a:t>
            </a:r>
            <a:r>
              <a:rPr lang="en-IN" dirty="0" smtClean="0">
                <a:ea typeface="Roboto Mono Thin" pitchFamily="2" charset="0"/>
              </a:rPr>
              <a:t> </a:t>
            </a:r>
            <a:r>
              <a:rPr lang="en-IN" b="1" dirty="0" smtClean="0">
                <a:ea typeface="Roboto Mono Thin" pitchFamily="2" charset="0"/>
              </a:rPr>
              <a:t>3170710</a:t>
            </a:r>
            <a:r>
              <a:rPr lang="en-IN" b="1" dirty="0" smtClean="0"/>
              <a:t> </a:t>
            </a:r>
            <a:endParaRPr lang="en-US" dirty="0"/>
          </a:p>
        </p:txBody>
      </p:sp>
      <p:pic>
        <p:nvPicPr>
          <p:cNvPr id="21" name="Picture 20" descr="User icon Royalty Free Vector Image - VectorStock">
            <a:extLst>
              <a:ext uri="{FF2B5EF4-FFF2-40B4-BE49-F238E27FC236}">
                <a16:creationId xmlns="" xmlns:a16="http://schemas.microsoft.com/office/drawing/2014/main" id="{BE300026-40E8-4FB1-998A-9CEB5F7A1B84}"/>
              </a:ext>
            </a:extLst>
          </p:cNvPr>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dirty="0" smtClean="0"/>
              <a:t>Click icon to add picture</a:t>
            </a:r>
            <a:endParaRPr lang="en-US" dirty="0"/>
          </a:p>
        </p:txBody>
      </p:sp>
    </p:spTree>
    <p:extLst>
      <p:ext uri="{BB962C8B-B14F-4D97-AF65-F5344CB8AC3E}">
        <p14:creationId xmlns:p14="http://schemas.microsoft.com/office/powerpoint/2010/main" val="2561777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95768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498652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#3170710 (MCWC)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2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Wireless Communication Technology</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buClr>
                <a:srgbClr val="5430AA"/>
              </a:buClr>
              <a:buFont typeface="Wingdings 3" panose="05040102010807070707" pitchFamily="18" charset="2"/>
              <a:buChar char=""/>
              <a:defRPr sz="2000">
                <a:solidFill>
                  <a:schemeClr val="tx1"/>
                </a:solidFill>
              </a:defRPr>
            </a:lvl2pPr>
            <a:lvl3pPr marL="1143000" indent="-228600" algn="just">
              <a:buClr>
                <a:srgbClr val="5430AA"/>
              </a:buClr>
              <a:buFont typeface="Wingdings" panose="05000000000000000000" pitchFamily="2" charset="2"/>
              <a:buChar char="§"/>
              <a:defRPr sz="1800">
                <a:solidFill>
                  <a:schemeClr val="tx1"/>
                </a:solidFill>
              </a:defRPr>
            </a:lvl3pPr>
            <a:lvl4pPr algn="just">
              <a:buClr>
                <a:srgbClr val="5430AA"/>
              </a:buClr>
              <a:defRPr sz="1600">
                <a:solidFill>
                  <a:schemeClr val="tx1"/>
                </a:solidFill>
              </a:defRPr>
            </a:lvl4pPr>
            <a:lvl5pPr algn="just">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4066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1280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500481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#3170710 (MCWC)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2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Wireless Communication Technology</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buClr>
                <a:srgbClr val="5430AA"/>
              </a:buClr>
              <a:buFont typeface="Wingdings 3" panose="05040102010807070707" pitchFamily="18" charset="2"/>
              <a:buChar char=""/>
              <a:defRPr sz="2000">
                <a:solidFill>
                  <a:schemeClr val="tx1"/>
                </a:solidFill>
              </a:defRPr>
            </a:lvl2pPr>
            <a:lvl3pPr marL="1143000" indent="-228600" algn="just">
              <a:buClr>
                <a:srgbClr val="5430AA"/>
              </a:buClr>
              <a:buFont typeface="Wingdings" panose="05000000000000000000" pitchFamily="2" charset="2"/>
              <a:buChar char="§"/>
              <a:defRPr sz="1800">
                <a:solidFill>
                  <a:schemeClr val="tx1"/>
                </a:solidFill>
              </a:defRPr>
            </a:lvl3pPr>
            <a:lvl4pPr algn="just">
              <a:buClr>
                <a:srgbClr val="5430AA"/>
              </a:buClr>
              <a:defRPr sz="1600">
                <a:solidFill>
                  <a:schemeClr val="tx1"/>
                </a:solidFill>
              </a:defRPr>
            </a:lvl4pPr>
            <a:lvl5pPr algn="just">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036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07171932-FFF4-4D27-9425-8CB5D27A92F2}"/>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 xmlns:a16="http://schemas.microsoft.com/office/drawing/2014/main" id="{1639DF2A-5426-428D-B32D-78E9191D8A0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301B92"/>
                    </a:gs>
                    <a:gs pos="100000">
                      <a:srgbClr val="673BBA"/>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 xmlns:a16="http://schemas.microsoft.com/office/drawing/2014/main" id="{910DC0DC-3FC7-402D-8C9F-62D3ACC8DC86}"/>
              </a:ext>
            </a:extLst>
          </p:cNvPr>
          <p:cNvSpPr>
            <a:spLocks/>
          </p:cNvSpPr>
          <p:nvPr/>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660066"/>
              </a:gs>
              <a:gs pos="50000">
                <a:srgbClr val="9900CC"/>
              </a:gs>
              <a:gs pos="100000">
                <a:srgbClr val="CC66FF"/>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 xmlns:a16="http://schemas.microsoft.com/office/drawing/2014/main" id="{2802A992-B18A-47D4-8497-02E7586DF58D}"/>
              </a:ext>
            </a:extLst>
          </p:cNvPr>
          <p:cNvGrpSpPr/>
          <p:nvPr/>
        </p:nvGrpSpPr>
        <p:grpSpPr>
          <a:xfrm>
            <a:off x="9437223" y="6087939"/>
            <a:ext cx="2554143" cy="587454"/>
            <a:chOff x="131177" y="5775962"/>
            <a:chExt cx="2530239" cy="581956"/>
          </a:xfrm>
        </p:grpSpPr>
        <p:pic>
          <p:nvPicPr>
            <p:cNvPr id="13" name="Picture 12">
              <a:extLst>
                <a:ext uri="{FF2B5EF4-FFF2-40B4-BE49-F238E27FC236}">
                  <a16:creationId xmlns=""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68860">
                <a:srgbClr val="5430AA"/>
              </a:gs>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7720985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4858512"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#3170710 (MCWC)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2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Wireless Communication Technology</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FE191CF5-3D57-422B-B2EB-FF235E30DB22}"/>
              </a:ext>
            </a:extLst>
          </p:cNvPr>
          <p:cNvGrpSpPr/>
          <p:nvPr/>
        </p:nvGrpSpPr>
        <p:grpSpPr>
          <a:xfrm>
            <a:off x="9576895" y="99192"/>
            <a:ext cx="2554143" cy="587454"/>
            <a:chOff x="131177" y="5775962"/>
            <a:chExt cx="2530239" cy="581956"/>
          </a:xfrm>
        </p:grpSpPr>
        <p:pic>
          <p:nvPicPr>
            <p:cNvPr id="12" name="Picture 11">
              <a:extLst>
                <a:ext uri="{FF2B5EF4-FFF2-40B4-BE49-F238E27FC236}">
                  <a16:creationId xmlns=""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64204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51054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#3170710 (MCWC)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2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Wireless Communication Technology</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913602D2-CAF0-4790-95E8-87990761ED0C}"/>
              </a:ext>
            </a:extLst>
          </p:cNvPr>
          <p:cNvGrpSpPr/>
          <p:nvPr/>
        </p:nvGrpSpPr>
        <p:grpSpPr>
          <a:xfrm>
            <a:off x="9576895" y="5890392"/>
            <a:ext cx="2554143" cy="587454"/>
            <a:chOff x="131177" y="5775962"/>
            <a:chExt cx="2530239" cy="581956"/>
          </a:xfrm>
        </p:grpSpPr>
        <p:pic>
          <p:nvPicPr>
            <p:cNvPr id="12" name="Picture 11">
              <a:extLst>
                <a:ext uri="{FF2B5EF4-FFF2-40B4-BE49-F238E27FC236}">
                  <a16:creationId xmlns=""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97198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516255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#3170710 (MCWC)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2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Wireless Communication Technology</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15C60ED7-12D4-496E-AF73-0995BE8C12FD}"/>
              </a:ext>
            </a:extLst>
          </p:cNvPr>
          <p:cNvGrpSpPr/>
          <p:nvPr/>
        </p:nvGrpSpPr>
        <p:grpSpPr>
          <a:xfrm>
            <a:off x="128095" y="5890392"/>
            <a:ext cx="2554143" cy="587454"/>
            <a:chOff x="131177" y="5775962"/>
            <a:chExt cx="2530239" cy="581956"/>
          </a:xfrm>
        </p:grpSpPr>
        <p:pic>
          <p:nvPicPr>
            <p:cNvPr id="12" name="Picture 11">
              <a:extLst>
                <a:ext uri="{FF2B5EF4-FFF2-40B4-BE49-F238E27FC236}">
                  <a16:creationId xmlns=""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41194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5396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9D71C1D1-D056-4C60-9F03-E6291617B71F}"/>
              </a:ext>
            </a:extLst>
          </p:cNvPr>
          <p:cNvSpPr txBox="1"/>
          <p:nvPr/>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r>
              <a:rPr lang="en-US" smtClean="0"/>
              <a:t>Click icon to add picture</a:t>
            </a:r>
            <a:endParaRPr lang="en-US"/>
          </a:p>
        </p:txBody>
      </p:sp>
    </p:spTree>
    <p:extLst>
      <p:ext uri="{BB962C8B-B14F-4D97-AF65-F5344CB8AC3E}">
        <p14:creationId xmlns:p14="http://schemas.microsoft.com/office/powerpoint/2010/main" val="17597409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F53299-B7E8-4546-B0EE-F2789FAB0090}" type="datetimeFigureOut">
              <a:rPr lang="en-IN" smtClean="0"/>
              <a:t>25-07-2021</a:t>
            </a:fld>
            <a:endParaRPr lang="en-IN"/>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D93B2D-A1B2-418D-80F1-2A1E26A7B23D}" type="slidenum">
              <a:rPr lang="en-IN" smtClean="0"/>
              <a:t>‹#›</a:t>
            </a:fld>
            <a:endParaRPr lang="en-IN"/>
          </a:p>
        </p:txBody>
      </p:sp>
    </p:spTree>
    <p:extLst>
      <p:ext uri="{BB962C8B-B14F-4D97-AF65-F5344CB8AC3E}">
        <p14:creationId xmlns:p14="http://schemas.microsoft.com/office/powerpoint/2010/main" val="362932111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1.gif"/><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7.jpeg"/><Relationship Id="rId4" Type="http://schemas.openxmlformats.org/officeDocument/2006/relationships/image" Target="../media/image26.gi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38.wmf"/><Relationship Id="rId5" Type="http://schemas.openxmlformats.org/officeDocument/2006/relationships/oleObject" Target="../embeddings/oleObject3.bin"/><Relationship Id="rId4" Type="http://schemas.openxmlformats.org/officeDocument/2006/relationships/image" Target="../media/image37.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gif"/></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Unit-2:</a:t>
            </a:r>
            <a:br>
              <a:rPr lang="en-IN" dirty="0" smtClean="0"/>
            </a:br>
            <a:r>
              <a:rPr lang="en-IN" dirty="0"/>
              <a:t>Wireless Communication </a:t>
            </a:r>
            <a:r>
              <a:rPr lang="en-IN" dirty="0" smtClean="0"/>
              <a:t>Technology</a:t>
            </a:r>
            <a:br>
              <a:rPr lang="en-IN" dirty="0" smtClean="0"/>
            </a:br>
            <a:r>
              <a:rPr lang="en-IN" sz="2400" dirty="0" smtClean="0">
                <a:solidFill>
                  <a:srgbClr val="212121">
                    <a:lumMod val="90000"/>
                    <a:lumOff val="10000"/>
                  </a:srgbClr>
                </a:solidFill>
                <a:latin typeface="Roboto Light" panose="02000000000000000000" pitchFamily="2" charset="0"/>
                <a:ea typeface="Roboto Light" panose="02000000000000000000" pitchFamily="2" charset="0"/>
              </a:rPr>
              <a:t>PART-2 : Antennas </a:t>
            </a:r>
            <a:r>
              <a:rPr lang="en-IN" sz="2400" dirty="0">
                <a:solidFill>
                  <a:srgbClr val="212121">
                    <a:lumMod val="90000"/>
                    <a:lumOff val="10000"/>
                  </a:srgbClr>
                </a:solidFill>
                <a:latin typeface="Roboto Light" panose="02000000000000000000" pitchFamily="2" charset="0"/>
                <a:ea typeface="Roboto Light" panose="02000000000000000000" pitchFamily="2" charset="0"/>
              </a:rPr>
              <a:t>and Propagation</a:t>
            </a:r>
            <a:endParaRPr lang="en-IN" sz="4400" dirty="0">
              <a:latin typeface="Roboto Condensed Light" panose="02000000000000000000" pitchFamily="2" charset="0"/>
              <a:ea typeface="Roboto Condensed Light" panose="02000000000000000000" pitchFamily="2" charset="0"/>
            </a:endParaRPr>
          </a:p>
        </p:txBody>
      </p:sp>
      <p:sp>
        <p:nvSpPr>
          <p:cNvPr id="6" name="Text Placeholder 5"/>
          <p:cNvSpPr>
            <a:spLocks noGrp="1"/>
          </p:cNvSpPr>
          <p:nvPr>
            <p:ph type="body" sz="quarter" idx="11"/>
          </p:nvPr>
        </p:nvSpPr>
        <p:spPr/>
        <p:txBody>
          <a:bodyPr/>
          <a:lstStyle/>
          <a:p>
            <a:r>
              <a:rPr lang="en-IN" dirty="0" smtClean="0"/>
              <a:t>swati.sharma@darshan.ac.in</a:t>
            </a:r>
            <a:endParaRPr lang="en-IN" dirty="0"/>
          </a:p>
        </p:txBody>
      </p:sp>
      <p:sp>
        <p:nvSpPr>
          <p:cNvPr id="7" name="Text Placeholder 6"/>
          <p:cNvSpPr>
            <a:spLocks noGrp="1"/>
          </p:cNvSpPr>
          <p:nvPr>
            <p:ph type="body" sz="quarter" idx="12"/>
          </p:nvPr>
        </p:nvSpPr>
        <p:spPr/>
        <p:txBody>
          <a:bodyPr/>
          <a:lstStyle/>
          <a:p>
            <a:r>
              <a:rPr lang="en-IN" dirty="0" smtClean="0"/>
              <a:t>(O)</a:t>
            </a:r>
            <a:r>
              <a:rPr lang="en-IN" dirty="0"/>
              <a:t> 9727747317</a:t>
            </a:r>
          </a:p>
        </p:txBody>
      </p:sp>
      <p:sp>
        <p:nvSpPr>
          <p:cNvPr id="8" name="Text Placeholder 7"/>
          <p:cNvSpPr>
            <a:spLocks noGrp="1"/>
          </p:cNvSpPr>
          <p:nvPr>
            <p:ph type="body" sz="quarter" idx="13"/>
          </p:nvPr>
        </p:nvSpPr>
        <p:spPr/>
        <p:txBody>
          <a:bodyPr/>
          <a:lstStyle/>
          <a:p>
            <a:r>
              <a:rPr lang="en-IN" dirty="0" smtClean="0"/>
              <a:t>Computer Engineering Department</a:t>
            </a:r>
            <a:endParaRPr lang="en-IN" dirty="0"/>
          </a:p>
        </p:txBody>
      </p:sp>
      <p:sp>
        <p:nvSpPr>
          <p:cNvPr id="9" name="Text Placeholder 8"/>
          <p:cNvSpPr>
            <a:spLocks noGrp="1"/>
          </p:cNvSpPr>
          <p:nvPr>
            <p:ph type="body" sz="quarter" idx="14"/>
          </p:nvPr>
        </p:nvSpPr>
        <p:spPr/>
        <p:txBody>
          <a:bodyPr/>
          <a:lstStyle/>
          <a:p>
            <a:r>
              <a:rPr lang="en-IN" dirty="0" err="1" smtClean="0"/>
              <a:t>Prof.Swati</a:t>
            </a:r>
            <a:r>
              <a:rPr lang="en-IN" dirty="0" smtClean="0"/>
              <a:t> R Sharma</a:t>
            </a:r>
            <a:endParaRPr lang="en-IN" dirty="0"/>
          </a:p>
        </p:txBody>
      </p:sp>
      <p:sp>
        <p:nvSpPr>
          <p:cNvPr id="10" name="Text Placeholder 9"/>
          <p:cNvSpPr>
            <a:spLocks noGrp="1"/>
          </p:cNvSpPr>
          <p:nvPr>
            <p:ph type="body" sz="quarter" idx="16"/>
          </p:nvPr>
        </p:nvSpPr>
        <p:spPr/>
        <p:txBody>
          <a:bodyPr/>
          <a:lstStyle/>
          <a:p>
            <a:r>
              <a:rPr lang="en-US" b="1" dirty="0"/>
              <a:t>Mobile Computing Wireless Communication</a:t>
            </a:r>
          </a:p>
          <a:p>
            <a:r>
              <a:rPr lang="en-US" b="1" dirty="0"/>
              <a:t>(MCWC)</a:t>
            </a:r>
          </a:p>
          <a:p>
            <a:r>
              <a:rPr lang="en-US" b="1" dirty="0"/>
              <a:t>GTU # 3170710</a:t>
            </a:r>
          </a:p>
        </p:txBody>
      </p:sp>
      <p:pic>
        <p:nvPicPr>
          <p:cNvPr id="11"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763411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Dipole </a:t>
            </a:r>
            <a:r>
              <a:rPr lang="en-US" altLang="en-US" dirty="0" smtClean="0"/>
              <a:t>antenna</a:t>
            </a:r>
            <a:endParaRPr lang="en-IN" dirty="0"/>
          </a:p>
        </p:txBody>
      </p:sp>
      <p:sp>
        <p:nvSpPr>
          <p:cNvPr id="3" name="Content Placeholder 2"/>
          <p:cNvSpPr>
            <a:spLocks noGrp="1"/>
          </p:cNvSpPr>
          <p:nvPr>
            <p:ph idx="1"/>
          </p:nvPr>
        </p:nvSpPr>
        <p:spPr>
          <a:xfrm>
            <a:off x="131180" y="863444"/>
            <a:ext cx="8918691" cy="5590565"/>
          </a:xfrm>
        </p:spPr>
        <p:txBody>
          <a:bodyPr/>
          <a:lstStyle/>
          <a:p>
            <a:r>
              <a:rPr lang="it-IT" dirty="0"/>
              <a:t>Dipole </a:t>
            </a:r>
            <a:r>
              <a:rPr lang="it-IT" dirty="0" smtClean="0"/>
              <a:t>antennas Types</a:t>
            </a:r>
            <a:endParaRPr lang="it-IT" dirty="0"/>
          </a:p>
          <a:p>
            <a:pPr lvl="1"/>
            <a:r>
              <a:rPr lang="it-IT" dirty="0"/>
              <a:t>Half-wave dipole antenna (or </a:t>
            </a:r>
            <a:r>
              <a:rPr lang="it-IT" dirty="0">
                <a:solidFill>
                  <a:srgbClr val="673BBA"/>
                </a:solidFill>
              </a:rPr>
              <a:t>Hertz</a:t>
            </a:r>
            <a:r>
              <a:rPr lang="it-IT" dirty="0"/>
              <a:t> antenna)</a:t>
            </a:r>
          </a:p>
          <a:p>
            <a:pPr lvl="1"/>
            <a:r>
              <a:rPr lang="it-IT" dirty="0"/>
              <a:t>Quarter-wave vertical antenna (or </a:t>
            </a:r>
            <a:r>
              <a:rPr lang="it-IT" dirty="0">
                <a:solidFill>
                  <a:srgbClr val="673BBA"/>
                </a:solidFill>
              </a:rPr>
              <a:t>Marconi</a:t>
            </a:r>
            <a:r>
              <a:rPr lang="it-IT" dirty="0"/>
              <a:t> antenna</a:t>
            </a:r>
            <a:r>
              <a:rPr lang="it-IT" dirty="0" smtClean="0"/>
              <a:t>)</a:t>
            </a:r>
            <a:endParaRPr lang="en-IN" dirty="0" smtClean="0"/>
          </a:p>
          <a:p>
            <a:r>
              <a:rPr lang="en-IN" dirty="0" smtClean="0"/>
              <a:t>The </a:t>
            </a:r>
            <a:r>
              <a:rPr lang="en-IN" dirty="0"/>
              <a:t>length of the total wire, which is being used as a dipole, equals half of the wavelength (i.e., </a:t>
            </a:r>
            <a:r>
              <a:rPr lang="en-IN" dirty="0">
                <a:solidFill>
                  <a:srgbClr val="673BBA"/>
                </a:solidFill>
              </a:rPr>
              <a:t>l = λ/2</a:t>
            </a:r>
            <a:r>
              <a:rPr lang="en-IN" dirty="0"/>
              <a:t>). </a:t>
            </a:r>
            <a:r>
              <a:rPr lang="en-IN" dirty="0" smtClean="0"/>
              <a:t>Such </a:t>
            </a:r>
            <a:r>
              <a:rPr lang="en-IN" dirty="0"/>
              <a:t>an antenna is called as </a:t>
            </a:r>
            <a:r>
              <a:rPr lang="en-IN" b="1" dirty="0"/>
              <a:t>half-wave dipole antenna</a:t>
            </a:r>
            <a:r>
              <a:rPr lang="en-IN" dirty="0"/>
              <a:t>. </a:t>
            </a:r>
            <a:endParaRPr lang="en-IN" dirty="0" smtClean="0"/>
          </a:p>
          <a:p>
            <a:r>
              <a:rPr lang="en-IN" dirty="0" smtClean="0"/>
              <a:t>This </a:t>
            </a:r>
            <a:r>
              <a:rPr lang="en-IN" dirty="0"/>
              <a:t>is the most widely used </a:t>
            </a:r>
            <a:r>
              <a:rPr lang="en-IN" dirty="0" smtClean="0">
                <a:solidFill>
                  <a:srgbClr val="673BBA"/>
                </a:solidFill>
              </a:rPr>
              <a:t>antenna</a:t>
            </a:r>
            <a:r>
              <a:rPr lang="en-IN" dirty="0" smtClean="0"/>
              <a:t>.</a:t>
            </a:r>
          </a:p>
          <a:p>
            <a:r>
              <a:rPr lang="en-IN" dirty="0" smtClean="0"/>
              <a:t>It </a:t>
            </a:r>
            <a:r>
              <a:rPr lang="en-IN" dirty="0"/>
              <a:t>is also known as </a:t>
            </a:r>
            <a:r>
              <a:rPr lang="en-IN" b="1" dirty="0">
                <a:solidFill>
                  <a:srgbClr val="673BBA"/>
                </a:solidFill>
              </a:rPr>
              <a:t>Hertz antenna</a:t>
            </a:r>
            <a:r>
              <a:rPr lang="en-IN" dirty="0"/>
              <a:t>.</a:t>
            </a:r>
          </a:p>
        </p:txBody>
      </p:sp>
      <p:pic>
        <p:nvPicPr>
          <p:cNvPr id="4098" name="Picture 2" descr="dipole antenna clipart - Clip Art Librar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36915" y="711201"/>
            <a:ext cx="2905125" cy="1695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adio wave - Wikipedi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799357" y="3359288"/>
            <a:ext cx="2211539" cy="1723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c GIF | Gfyca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114821"/>
            <a:ext cx="408080" cy="481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14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Dipole </a:t>
            </a:r>
            <a:r>
              <a:rPr lang="en-US" altLang="en-US" dirty="0" smtClean="0"/>
              <a:t>antenna</a:t>
            </a:r>
            <a:endParaRPr lang="en-IN" dirty="0"/>
          </a:p>
        </p:txBody>
      </p:sp>
      <p:sp>
        <p:nvSpPr>
          <p:cNvPr id="3" name="Content Placeholder 2"/>
          <p:cNvSpPr>
            <a:spLocks noGrp="1"/>
          </p:cNvSpPr>
          <p:nvPr>
            <p:ph idx="1"/>
          </p:nvPr>
        </p:nvSpPr>
        <p:spPr>
          <a:xfrm>
            <a:off x="131180" y="863444"/>
            <a:ext cx="8918691" cy="5590565"/>
          </a:xfrm>
        </p:spPr>
        <p:txBody>
          <a:bodyPr/>
          <a:lstStyle/>
          <a:p>
            <a:r>
              <a:rPr lang="en-US" dirty="0" smtClean="0"/>
              <a:t>This antenna </a:t>
            </a:r>
            <a:r>
              <a:rPr lang="en-US" dirty="0" smtClean="0">
                <a:solidFill>
                  <a:srgbClr val="673BBA"/>
                </a:solidFill>
              </a:rPr>
              <a:t>receives</a:t>
            </a:r>
            <a:r>
              <a:rPr lang="en-US" dirty="0" smtClean="0"/>
              <a:t> power from </a:t>
            </a:r>
            <a:r>
              <a:rPr lang="en-US" dirty="0" smtClean="0">
                <a:solidFill>
                  <a:srgbClr val="673BBA"/>
                </a:solidFill>
              </a:rPr>
              <a:t>Radio Waves</a:t>
            </a:r>
            <a:r>
              <a:rPr lang="en-US" dirty="0" smtClean="0"/>
              <a:t>.</a:t>
            </a:r>
          </a:p>
          <a:p>
            <a:r>
              <a:rPr lang="en-US" dirty="0" smtClean="0"/>
              <a:t>Here the electric field of the wave pushes the electrons in the antenna elements back &amp; forth (shown in green color arrow), charging ends of the antenna alternatively </a:t>
            </a:r>
            <a:r>
              <a:rPr lang="en-US" dirty="0" smtClean="0">
                <a:solidFill>
                  <a:srgbClr val="673BBA"/>
                </a:solidFill>
              </a:rPr>
              <a:t>(+</a:t>
            </a:r>
            <a:r>
              <a:rPr lang="en-US" dirty="0" err="1" smtClean="0">
                <a:solidFill>
                  <a:srgbClr val="673BBA"/>
                </a:solidFill>
              </a:rPr>
              <a:t>ve</a:t>
            </a:r>
            <a:r>
              <a:rPr lang="en-US" dirty="0" smtClean="0">
                <a:solidFill>
                  <a:srgbClr val="673BBA"/>
                </a:solidFill>
              </a:rPr>
              <a:t> and –</a:t>
            </a:r>
            <a:r>
              <a:rPr lang="en-US" dirty="0" err="1" smtClean="0">
                <a:solidFill>
                  <a:srgbClr val="673BBA"/>
                </a:solidFill>
              </a:rPr>
              <a:t>ve</a:t>
            </a:r>
            <a:r>
              <a:rPr lang="en-US" dirty="0" smtClean="0">
                <a:solidFill>
                  <a:srgbClr val="673BBA"/>
                </a:solidFill>
              </a:rPr>
              <a:t>)</a:t>
            </a:r>
            <a:r>
              <a:rPr lang="en-US" dirty="0" smtClean="0"/>
              <a:t>.</a:t>
            </a:r>
          </a:p>
          <a:p>
            <a:r>
              <a:rPr lang="en-IN" dirty="0"/>
              <a:t>Used in </a:t>
            </a:r>
            <a:r>
              <a:rPr lang="en-IN" dirty="0">
                <a:solidFill>
                  <a:srgbClr val="673BBA"/>
                </a:solidFill>
              </a:rPr>
              <a:t>radio</a:t>
            </a:r>
            <a:r>
              <a:rPr lang="en-IN" dirty="0"/>
              <a:t> </a:t>
            </a:r>
            <a:r>
              <a:rPr lang="en-IN" dirty="0" smtClean="0"/>
              <a:t>receivers and  </a:t>
            </a:r>
            <a:r>
              <a:rPr lang="en-IN" dirty="0">
                <a:solidFill>
                  <a:srgbClr val="673BBA"/>
                </a:solidFill>
              </a:rPr>
              <a:t>television</a:t>
            </a:r>
            <a:r>
              <a:rPr lang="en-IN" dirty="0"/>
              <a:t> receivers.</a:t>
            </a:r>
          </a:p>
          <a:p>
            <a:endParaRPr lang="en-US" dirty="0" smtClean="0"/>
          </a:p>
          <a:p>
            <a:endParaRPr lang="en-IN" dirty="0"/>
          </a:p>
        </p:txBody>
      </p:sp>
      <p:pic>
        <p:nvPicPr>
          <p:cNvPr id="4098" name="Picture 2" descr="dipole antenna clipart - Clip Art Librar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36915" y="711201"/>
            <a:ext cx="2905125" cy="16954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pole antenna - Wikipedi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7274" y="3170982"/>
            <a:ext cx="5061101" cy="24998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c GIF | Gfyca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1082" y="114821"/>
            <a:ext cx="408080" cy="481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36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Parabolic Reflective </a:t>
            </a:r>
            <a:r>
              <a:rPr lang="en-IN" dirty="0" smtClean="0"/>
              <a:t/>
            </a:r>
            <a:br>
              <a:rPr lang="en-IN" dirty="0" smtClean="0"/>
            </a:br>
            <a:r>
              <a:rPr lang="en-IN" dirty="0" smtClean="0"/>
              <a:t>Antenna </a:t>
            </a:r>
            <a:endParaRPr lang="en-IN" dirty="0"/>
          </a:p>
        </p:txBody>
      </p:sp>
      <p:sp>
        <p:nvSpPr>
          <p:cNvPr id="5" name="Text Placeholder 4"/>
          <p:cNvSpPr>
            <a:spLocks noGrp="1"/>
          </p:cNvSpPr>
          <p:nvPr>
            <p:ph type="body" idx="1"/>
          </p:nvPr>
        </p:nvSpPr>
        <p:spPr/>
        <p:txBody>
          <a:bodyPr/>
          <a:lstStyle/>
          <a:p>
            <a:endParaRPr lang="en-IN"/>
          </a:p>
        </p:txBody>
      </p:sp>
      <p:pic>
        <p:nvPicPr>
          <p:cNvPr id="6" name="Picture 38" descr="Telecom Tower Structure, दूरसंचार टॉवर in Bhubaneswa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2437" y="2202108"/>
            <a:ext cx="2805229" cy="350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1357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Parabolic Reflective Antenna </a:t>
            </a:r>
          </a:p>
        </p:txBody>
      </p:sp>
      <p:sp>
        <p:nvSpPr>
          <p:cNvPr id="3" name="Content Placeholder 2"/>
          <p:cNvSpPr>
            <a:spLocks noGrp="1"/>
          </p:cNvSpPr>
          <p:nvPr>
            <p:ph idx="1"/>
          </p:nvPr>
        </p:nvSpPr>
        <p:spPr>
          <a:xfrm>
            <a:off x="131181" y="863444"/>
            <a:ext cx="8232890" cy="5590565"/>
          </a:xfrm>
        </p:spPr>
        <p:txBody>
          <a:bodyPr/>
          <a:lstStyle/>
          <a:p>
            <a:r>
              <a:rPr lang="en-IN" altLang="en-US" dirty="0">
                <a:cs typeface="Times New Roman" panose="02020603050405020304" pitchFamily="18" charset="0"/>
              </a:rPr>
              <a:t>Parabolic Reflectors are Microwave antennas.</a:t>
            </a:r>
          </a:p>
          <a:p>
            <a:r>
              <a:rPr lang="en-IN" altLang="en-US" dirty="0">
                <a:cs typeface="Times New Roman" panose="02020603050405020304" pitchFamily="18" charset="0"/>
              </a:rPr>
              <a:t>The frequency range used for the application of Parabolic reflector antennas is above </a:t>
            </a:r>
            <a:r>
              <a:rPr lang="en-IN" altLang="en-US" dirty="0">
                <a:solidFill>
                  <a:srgbClr val="673BBA"/>
                </a:solidFill>
                <a:cs typeface="Times New Roman" panose="02020603050405020304" pitchFamily="18" charset="0"/>
              </a:rPr>
              <a:t>1MHz</a:t>
            </a:r>
            <a:r>
              <a:rPr lang="en-IN" altLang="en-US" dirty="0">
                <a:cs typeface="Times New Roman" panose="02020603050405020304" pitchFamily="18" charset="0"/>
              </a:rPr>
              <a:t>. These antennas are widely used for </a:t>
            </a:r>
            <a:r>
              <a:rPr lang="en-IN" altLang="en-US" dirty="0">
                <a:solidFill>
                  <a:srgbClr val="673BBA"/>
                </a:solidFill>
                <a:cs typeface="Times New Roman" panose="02020603050405020304" pitchFamily="18" charset="0"/>
              </a:rPr>
              <a:t>radio</a:t>
            </a:r>
            <a:r>
              <a:rPr lang="en-IN" altLang="en-US" dirty="0">
                <a:cs typeface="Times New Roman" panose="02020603050405020304" pitchFamily="18" charset="0"/>
              </a:rPr>
              <a:t> and </a:t>
            </a:r>
            <a:r>
              <a:rPr lang="en-IN" altLang="en-US" dirty="0">
                <a:solidFill>
                  <a:srgbClr val="673BBA"/>
                </a:solidFill>
                <a:cs typeface="Times New Roman" panose="02020603050405020304" pitchFamily="18" charset="0"/>
              </a:rPr>
              <a:t>wireless</a:t>
            </a:r>
            <a:r>
              <a:rPr lang="en-IN" altLang="en-US" dirty="0">
                <a:cs typeface="Times New Roman" panose="02020603050405020304" pitchFamily="18" charset="0"/>
              </a:rPr>
              <a:t> applications.</a:t>
            </a:r>
            <a:endParaRPr lang="en-US" altLang="en-US" dirty="0" smtClean="0">
              <a:cs typeface="Times New Roman" panose="02020603050405020304" pitchFamily="18" charset="0"/>
            </a:endParaRPr>
          </a:p>
          <a:p>
            <a:r>
              <a:rPr lang="en-US" altLang="en-US" dirty="0" smtClean="0">
                <a:cs typeface="Times New Roman" panose="02020603050405020304" pitchFamily="18" charset="0"/>
              </a:rPr>
              <a:t>Application</a:t>
            </a:r>
            <a:endParaRPr lang="en-US" altLang="en-US" dirty="0" smtClean="0"/>
          </a:p>
          <a:p>
            <a:pPr lvl="1"/>
            <a:r>
              <a:rPr lang="en-US" altLang="en-US" dirty="0" smtClean="0">
                <a:solidFill>
                  <a:srgbClr val="673BBA"/>
                </a:solidFill>
                <a:cs typeface="Times New Roman" panose="02020603050405020304" pitchFamily="18" charset="0"/>
              </a:rPr>
              <a:t>Terrestrial</a:t>
            </a:r>
            <a:r>
              <a:rPr lang="en-US" altLang="en-US" dirty="0" smtClean="0">
                <a:cs typeface="Times New Roman" panose="02020603050405020304" pitchFamily="18" charset="0"/>
              </a:rPr>
              <a:t> microwave and </a:t>
            </a:r>
            <a:r>
              <a:rPr lang="en-US" altLang="en-US" dirty="0" smtClean="0">
                <a:solidFill>
                  <a:srgbClr val="673BBA"/>
                </a:solidFill>
                <a:cs typeface="Times New Roman" panose="02020603050405020304" pitchFamily="18" charset="0"/>
              </a:rPr>
              <a:t>satellite</a:t>
            </a:r>
            <a:r>
              <a:rPr lang="en-US" altLang="en-US" dirty="0" smtClean="0">
                <a:cs typeface="Times New Roman" panose="02020603050405020304" pitchFamily="18" charset="0"/>
              </a:rPr>
              <a:t> application</a:t>
            </a:r>
          </a:p>
          <a:p>
            <a:r>
              <a:rPr lang="en-IN" dirty="0"/>
              <a:t>A </a:t>
            </a:r>
            <a:r>
              <a:rPr lang="en-IN" dirty="0" smtClean="0"/>
              <a:t>parabola is </a:t>
            </a:r>
            <a:r>
              <a:rPr lang="en-IN" dirty="0"/>
              <a:t>the </a:t>
            </a:r>
            <a:r>
              <a:rPr lang="en-IN" dirty="0">
                <a:solidFill>
                  <a:srgbClr val="673BBA"/>
                </a:solidFill>
              </a:rPr>
              <a:t>locus</a:t>
            </a:r>
            <a:r>
              <a:rPr lang="en-IN" dirty="0"/>
              <a:t> of all points </a:t>
            </a:r>
            <a:r>
              <a:rPr lang="en-IN" dirty="0">
                <a:solidFill>
                  <a:srgbClr val="673BBA"/>
                </a:solidFill>
              </a:rPr>
              <a:t>equidistant</a:t>
            </a:r>
            <a:r>
              <a:rPr lang="en-IN" dirty="0"/>
              <a:t> from a fixed line and a fixed </a:t>
            </a:r>
            <a:r>
              <a:rPr lang="en-IN" dirty="0" smtClean="0"/>
              <a:t>point not </a:t>
            </a:r>
            <a:r>
              <a:rPr lang="en-IN" dirty="0"/>
              <a:t>on the line. The fixed point is called the </a:t>
            </a:r>
            <a:r>
              <a:rPr lang="en-IN" dirty="0">
                <a:solidFill>
                  <a:srgbClr val="673BBA"/>
                </a:solidFill>
              </a:rPr>
              <a:t>focus</a:t>
            </a:r>
            <a:r>
              <a:rPr lang="en-IN" dirty="0"/>
              <a:t> and the fixed line is called </a:t>
            </a:r>
            <a:r>
              <a:rPr lang="en-IN" dirty="0" smtClean="0"/>
              <a:t>the </a:t>
            </a:r>
            <a:r>
              <a:rPr lang="en-IN" dirty="0" err="1" smtClean="0">
                <a:solidFill>
                  <a:srgbClr val="673BBA"/>
                </a:solidFill>
              </a:rPr>
              <a:t>directrix</a:t>
            </a:r>
            <a:r>
              <a:rPr lang="en-IN" dirty="0" smtClean="0">
                <a:solidFill>
                  <a:srgbClr val="673BBA"/>
                </a:solidFill>
              </a:rPr>
              <a:t> </a:t>
            </a:r>
            <a:r>
              <a:rPr lang="en-IN" dirty="0"/>
              <a:t>(Figure 5.4a). </a:t>
            </a:r>
            <a:endParaRPr lang="en-IN" dirty="0" smtClean="0"/>
          </a:p>
          <a:p>
            <a:r>
              <a:rPr lang="en-IN" dirty="0" smtClean="0"/>
              <a:t>If </a:t>
            </a:r>
            <a:r>
              <a:rPr lang="en-IN" dirty="0"/>
              <a:t>a parabola is revolved about its axis, the surface </a:t>
            </a:r>
            <a:r>
              <a:rPr lang="en-IN" dirty="0" smtClean="0"/>
              <a:t>generated is </a:t>
            </a:r>
            <a:r>
              <a:rPr lang="en-IN" dirty="0"/>
              <a:t>called a </a:t>
            </a:r>
            <a:r>
              <a:rPr lang="en-IN" dirty="0" err="1"/>
              <a:t>paraboloid</a:t>
            </a:r>
            <a:r>
              <a:rPr lang="en-IN" dirty="0"/>
              <a:t>. </a:t>
            </a:r>
          </a:p>
        </p:txBody>
      </p:sp>
      <p:pic>
        <p:nvPicPr>
          <p:cNvPr id="4" name="Picture 2" descr="Ac GIF | Gfycat"/>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6059" y="114821"/>
            <a:ext cx="408080" cy="48155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atellite Receiving Antenna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480851" y="2085850"/>
            <a:ext cx="2048046" cy="139604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le:Erdfunkstelle Raisting 2.jpg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52288" y="863444"/>
            <a:ext cx="2905172" cy="26184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4"/>
          <p:cNvGraphicFramePr>
            <a:graphicFrameLocks noChangeAspect="1"/>
          </p:cNvGraphicFramePr>
          <p:nvPr>
            <p:extLst>
              <p:ext uri="{D42A27DB-BD31-4B8C-83A1-F6EECF244321}">
                <p14:modId xmlns:p14="http://schemas.microsoft.com/office/powerpoint/2010/main" val="2661070632"/>
              </p:ext>
            </p:extLst>
          </p:nvPr>
        </p:nvGraphicFramePr>
        <p:xfrm>
          <a:off x="8471647" y="3778968"/>
          <a:ext cx="3720353" cy="2827284"/>
        </p:xfrm>
        <a:graphic>
          <a:graphicData uri="http://schemas.openxmlformats.org/presentationml/2006/ole">
            <mc:AlternateContent xmlns:mc="http://schemas.openxmlformats.org/markup-compatibility/2006">
              <mc:Choice xmlns:v="urn:schemas-microsoft-com:vml" Requires="v">
                <p:oleObj spid="_x0000_s6452" name="Bitmap Image" r:id="rId6" imgW="6942857" imgH="5276190" progId="Paint.Picture">
                  <p:embed/>
                </p:oleObj>
              </mc:Choice>
              <mc:Fallback>
                <p:oleObj name="Bitmap Image" r:id="rId6" imgW="6942857" imgH="5276190"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1647" y="3778968"/>
                        <a:ext cx="3720353" cy="282728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5260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14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1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Embedded Antenna</a:t>
            </a:r>
            <a:endParaRPr lang="en-IN" dirty="0"/>
          </a:p>
        </p:txBody>
      </p:sp>
      <p:sp>
        <p:nvSpPr>
          <p:cNvPr id="3" name="Content Placeholder 2"/>
          <p:cNvSpPr>
            <a:spLocks noGrp="1"/>
          </p:cNvSpPr>
          <p:nvPr>
            <p:ph idx="1"/>
          </p:nvPr>
        </p:nvSpPr>
        <p:spPr/>
        <p:txBody>
          <a:bodyPr/>
          <a:lstStyle/>
          <a:p>
            <a:r>
              <a:rPr lang="en-IN" dirty="0"/>
              <a:t>Cell phone contains at least one antenna to transmit or receive radio signals. Modern cell phones contain more than one compact antennas. They may have more than one antennas, cellular antenna, </a:t>
            </a:r>
            <a:r>
              <a:rPr lang="en-IN" dirty="0" err="1"/>
              <a:t>wi-fi</a:t>
            </a:r>
            <a:r>
              <a:rPr lang="en-IN" dirty="0"/>
              <a:t>, Bluetooth, and GPS </a:t>
            </a:r>
            <a:r>
              <a:rPr lang="en-IN" dirty="0" smtClean="0"/>
              <a:t>antenna. If </a:t>
            </a:r>
            <a:r>
              <a:rPr lang="en-IN" dirty="0"/>
              <a:t>any problem appears in an antenna, then, there will be no network in your mobile phone.</a:t>
            </a:r>
          </a:p>
        </p:txBody>
      </p:sp>
      <p:pic>
        <p:nvPicPr>
          <p:cNvPr id="14338" name="Picture 2" descr="Source of Radiation - How Cell-phone Radiation Works | HowStuff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7" y="2428875"/>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000624" y="2447437"/>
            <a:ext cx="6865103" cy="4153387"/>
          </a:xfrm>
          <a:prstGeom prst="rect">
            <a:avLst/>
          </a:prstGeom>
        </p:spPr>
      </p:pic>
    </p:spTree>
    <p:extLst>
      <p:ext uri="{BB962C8B-B14F-4D97-AF65-F5344CB8AC3E}">
        <p14:creationId xmlns:p14="http://schemas.microsoft.com/office/powerpoint/2010/main" val="1943281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Station</a:t>
            </a:r>
            <a:endParaRPr lang="en-IN" dirty="0"/>
          </a:p>
        </p:txBody>
      </p:sp>
      <p:sp>
        <p:nvSpPr>
          <p:cNvPr id="3" name="Content Placeholder 2"/>
          <p:cNvSpPr>
            <a:spLocks noGrp="1"/>
          </p:cNvSpPr>
          <p:nvPr>
            <p:ph idx="1"/>
          </p:nvPr>
        </p:nvSpPr>
        <p:spPr/>
        <p:txBody>
          <a:bodyPr/>
          <a:lstStyle/>
          <a:p>
            <a:endParaRPr lang="en-IN" dirty="0"/>
          </a:p>
        </p:txBody>
      </p:sp>
      <p:pic>
        <p:nvPicPr>
          <p:cNvPr id="15364" name="Picture 4" descr="5G is making lots of noise, and rollout will be 'deliciously mess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534218"/>
            <a:ext cx="5014913" cy="334490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EMF - 5G Explained - How 5G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063" y="1521807"/>
            <a:ext cx="4957762" cy="336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9283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Antenna Gain</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1083995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Antenna </a:t>
            </a:r>
            <a:r>
              <a:rPr lang="en-IN" dirty="0" smtClean="0"/>
              <a:t>Gain-Isotropic Antenna</a:t>
            </a:r>
            <a:endParaRPr lang="en-IN" dirty="0"/>
          </a:p>
        </p:txBody>
      </p:sp>
      <p:pic>
        <p:nvPicPr>
          <p:cNvPr id="7" name="Picture 6"/>
          <p:cNvPicPr>
            <a:picLocks noChangeAspect="1"/>
          </p:cNvPicPr>
          <p:nvPr/>
        </p:nvPicPr>
        <p:blipFill>
          <a:blip r:embed="rId2"/>
          <a:stretch>
            <a:fillRect/>
          </a:stretch>
        </p:blipFill>
        <p:spPr>
          <a:xfrm>
            <a:off x="7547674" y="1606458"/>
            <a:ext cx="2941031" cy="3666982"/>
          </a:xfrm>
          <a:prstGeom prst="rect">
            <a:avLst/>
          </a:prstGeom>
        </p:spPr>
      </p:pic>
      <p:pic>
        <p:nvPicPr>
          <p:cNvPr id="8" name="Picture 2" descr="Antenna Basics: Radiation Patterns, Permittivity, Directivity, and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1180" y="863444"/>
            <a:ext cx="5583820" cy="558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46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Antenna </a:t>
            </a:r>
            <a:r>
              <a:rPr lang="en-IN" dirty="0" smtClean="0"/>
              <a:t>Gain-Directional </a:t>
            </a:r>
            <a:r>
              <a:rPr lang="en-IN" dirty="0"/>
              <a:t>Antenna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881" y="987704"/>
            <a:ext cx="5235389" cy="5235389"/>
          </a:xfrm>
        </p:spPr>
      </p:pic>
      <p:pic>
        <p:nvPicPr>
          <p:cNvPr id="5" name="Picture 2" descr="dipole antenna clipart - Clip Art Librar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35762" y="1909947"/>
            <a:ext cx="4261843" cy="248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2313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ouse Adjacent Stock Illustrations – 100 House Adjacent Stock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387" y="1722553"/>
            <a:ext cx="5471050" cy="2933851"/>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PASP.Patrones.Grupo.10 on FlowVella - Presentation Software for ..."/>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3169604" y="1550963"/>
            <a:ext cx="102870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2233199" y="675250"/>
            <a:ext cx="2901510" cy="3123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a:endCxn id="37" idx="4"/>
          </p:cNvCxnSpPr>
          <p:nvPr/>
        </p:nvCxnSpPr>
        <p:spPr>
          <a:xfrm flipH="1">
            <a:off x="3683954" y="3249637"/>
            <a:ext cx="1782" cy="125885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37" idx="0"/>
          </p:cNvCxnSpPr>
          <p:nvPr/>
        </p:nvCxnSpPr>
        <p:spPr>
          <a:xfrm flipV="1">
            <a:off x="3683954" y="0"/>
            <a:ext cx="0" cy="123795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37" idx="6"/>
          </p:cNvCxnSpPr>
          <p:nvPr/>
        </p:nvCxnSpPr>
        <p:spPr>
          <a:xfrm>
            <a:off x="4600135" y="2236763"/>
            <a:ext cx="1300786" cy="17481"/>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37" idx="2"/>
          </p:cNvCxnSpPr>
          <p:nvPr/>
        </p:nvCxnSpPr>
        <p:spPr>
          <a:xfrm flipH="1">
            <a:off x="1466987" y="2236763"/>
            <a:ext cx="1318416" cy="17481"/>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426351" y="3022899"/>
            <a:ext cx="858343" cy="77537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37" idx="3"/>
          </p:cNvCxnSpPr>
          <p:nvPr/>
        </p:nvCxnSpPr>
        <p:spPr>
          <a:xfrm flipH="1">
            <a:off x="2116322" y="2922564"/>
            <a:ext cx="894164" cy="92567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37" idx="7"/>
          </p:cNvCxnSpPr>
          <p:nvPr/>
        </p:nvCxnSpPr>
        <p:spPr>
          <a:xfrm flipV="1">
            <a:off x="4198304" y="660253"/>
            <a:ext cx="1053282" cy="89071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37" idx="1"/>
          </p:cNvCxnSpPr>
          <p:nvPr/>
        </p:nvCxnSpPr>
        <p:spPr>
          <a:xfrm flipH="1" flipV="1">
            <a:off x="2116322" y="660253"/>
            <a:ext cx="847356" cy="79203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11099" y="5075849"/>
            <a:ext cx="2797561" cy="369332"/>
          </a:xfrm>
          <a:prstGeom prst="rect">
            <a:avLst/>
          </a:prstGeom>
          <a:noFill/>
        </p:spPr>
        <p:txBody>
          <a:bodyPr wrap="none" rtlCol="0">
            <a:spAutoFit/>
          </a:bodyPr>
          <a:lstStyle/>
          <a:p>
            <a:r>
              <a:rPr lang="en-US" b="1" dirty="0" smtClean="0"/>
              <a:t>Isotropic antenna Gain= 0dB</a:t>
            </a:r>
            <a:endParaRPr lang="en-IN" b="1" dirty="0"/>
          </a:p>
        </p:txBody>
      </p:sp>
      <p:sp>
        <p:nvSpPr>
          <p:cNvPr id="37" name="Oval 36"/>
          <p:cNvSpPr/>
          <p:nvPr/>
        </p:nvSpPr>
        <p:spPr>
          <a:xfrm>
            <a:off x="1466987" y="0"/>
            <a:ext cx="4433934" cy="4508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p:cNvSpPr txBox="1"/>
          <p:nvPr/>
        </p:nvSpPr>
        <p:spPr>
          <a:xfrm>
            <a:off x="3169604" y="833429"/>
            <a:ext cx="1050288" cy="369332"/>
          </a:xfrm>
          <a:prstGeom prst="rect">
            <a:avLst/>
          </a:prstGeom>
          <a:noFill/>
        </p:spPr>
        <p:txBody>
          <a:bodyPr wrap="none" rtlCol="0">
            <a:spAutoFit/>
          </a:bodyPr>
          <a:lstStyle/>
          <a:p>
            <a:r>
              <a:rPr lang="en-US" dirty="0" smtClean="0"/>
              <a:t>Input=1W</a:t>
            </a:r>
            <a:endParaRPr lang="en-IN" dirty="0"/>
          </a:p>
        </p:txBody>
      </p:sp>
      <p:cxnSp>
        <p:nvCxnSpPr>
          <p:cNvPr id="45" name="Straight Arrow Connector 44"/>
          <p:cNvCxnSpPr>
            <a:endCxn id="13322" idx="2"/>
          </p:cNvCxnSpPr>
          <p:nvPr/>
        </p:nvCxnSpPr>
        <p:spPr>
          <a:xfrm>
            <a:off x="3681301" y="1202761"/>
            <a:ext cx="2653" cy="348202"/>
          </a:xfrm>
          <a:prstGeom prst="straightConnector1">
            <a:avLst/>
          </a:prstGeom>
          <a:ln w="34925">
            <a:solidFill>
              <a:srgbClr val="301B92"/>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685010" y="2192269"/>
            <a:ext cx="1199367" cy="369332"/>
          </a:xfrm>
          <a:prstGeom prst="rect">
            <a:avLst/>
          </a:prstGeom>
          <a:noFill/>
        </p:spPr>
        <p:txBody>
          <a:bodyPr wrap="none" rtlCol="0">
            <a:spAutoFit/>
          </a:bodyPr>
          <a:lstStyle/>
          <a:p>
            <a:r>
              <a:rPr lang="en-US" dirty="0" smtClean="0"/>
              <a:t>Output=1W</a:t>
            </a:r>
            <a:endParaRPr lang="en-IN" dirty="0"/>
          </a:p>
        </p:txBody>
      </p:sp>
      <p:cxnSp>
        <p:nvCxnSpPr>
          <p:cNvPr id="62" name="Straight Arrow Connector 61"/>
          <p:cNvCxnSpPr/>
          <p:nvPr/>
        </p:nvCxnSpPr>
        <p:spPr>
          <a:xfrm>
            <a:off x="4116435" y="2355953"/>
            <a:ext cx="533083" cy="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80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repeatCount="indefinite" fill="hold" grpId="0" nodeType="clickEffect">
                                  <p:stCondLst>
                                    <p:cond delay="0"/>
                                  </p:stCondLst>
                                  <p:endCondLst>
                                    <p:cond evt="onNext" delay="0">
                                      <p:tgtEl>
                                        <p:sldTgt/>
                                      </p:tgtEl>
                                    </p:cond>
                                  </p:end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1000"/>
                                        <p:tgtEl>
                                          <p:spTgt spid="6"/>
                                        </p:tgtEl>
                                      </p:cBhvr>
                                    </p:animEffect>
                                  </p:childTnLst>
                                </p:cTn>
                              </p:par>
                              <p:par>
                                <p:cTn id="12" presetID="22" presetClass="entr" presetSubtype="4" repeatCount="indefinite" fill="hold" grpId="0" nodeType="withEffect">
                                  <p:stCondLst>
                                    <p:cond delay="0"/>
                                  </p:stCondLst>
                                  <p:endCondLst>
                                    <p:cond evt="onNext" delay="0">
                                      <p:tgtEl>
                                        <p:sldTgt/>
                                      </p:tgtEl>
                                    </p:cond>
                                  </p:endCondLst>
                                  <p:childTnLst>
                                    <p:set>
                                      <p:cBhvr>
                                        <p:cTn id="13" dur="1" fill="hold">
                                          <p:stCondLst>
                                            <p:cond delay="0"/>
                                          </p:stCondLst>
                                        </p:cTn>
                                        <p:tgtEl>
                                          <p:spTgt spid="37"/>
                                        </p:tgtEl>
                                        <p:attrNameLst>
                                          <p:attrName>style.visibility</p:attrName>
                                        </p:attrNameLst>
                                      </p:cBhvr>
                                      <p:to>
                                        <p:strVal val="visible"/>
                                      </p:to>
                                    </p:set>
                                    <p:animEffect transition="in" filter="wipe(down)">
                                      <p:cBhvr>
                                        <p:cTn id="14" dur="1000"/>
                                        <p:tgtEl>
                                          <p:spTgt spid="37"/>
                                        </p:tgtEl>
                                      </p:cBhvr>
                                    </p:animEffect>
                                  </p:childTnLst>
                                </p:cTn>
                              </p:par>
                            </p:childTnLst>
                          </p:cTn>
                        </p:par>
                        <p:par>
                          <p:cTn id="15" fill="hold">
                            <p:stCondLst>
                              <p:cond delay="1000"/>
                            </p:stCondLst>
                            <p:childTnLst>
                              <p:par>
                                <p:cTn id="16" presetID="22" presetClass="entr" presetSubtype="1" repeatCount="indefinite" fill="hold" nodeType="afterEffect">
                                  <p:stCondLst>
                                    <p:cond delay="0"/>
                                  </p:stCondLst>
                                  <p:endCondLst>
                                    <p:cond evt="onNext" delay="0">
                                      <p:tgtEl>
                                        <p:sldTgt/>
                                      </p:tgtEl>
                                    </p:cond>
                                  </p:end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1000"/>
                                        <p:tgtEl>
                                          <p:spTgt spid="8"/>
                                        </p:tgtEl>
                                      </p:cBhvr>
                                    </p:animEffect>
                                  </p:childTnLst>
                                </p:cTn>
                              </p:par>
                              <p:par>
                                <p:cTn id="19" presetID="22" presetClass="entr" presetSubtype="4" repeatCount="indefinite" fill="hold" nodeType="withEffect">
                                  <p:stCondLst>
                                    <p:cond delay="0"/>
                                  </p:stCondLst>
                                  <p:endCondLst>
                                    <p:cond evt="onNext" delay="0">
                                      <p:tgtEl>
                                        <p:sldTgt/>
                                      </p:tgtEl>
                                    </p:cond>
                                  </p:end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1000"/>
                                        <p:tgtEl>
                                          <p:spTgt spid="15"/>
                                        </p:tgtEl>
                                      </p:cBhvr>
                                    </p:animEffect>
                                  </p:childTnLst>
                                </p:cTn>
                              </p:par>
                              <p:par>
                                <p:cTn id="22" presetID="22" presetClass="entr" presetSubtype="8" repeatCount="indefinite" fill="hold" nodeType="withEffect">
                                  <p:stCondLst>
                                    <p:cond delay="0"/>
                                  </p:stCondLst>
                                  <p:endCondLst>
                                    <p:cond evt="onNext" delay="0">
                                      <p:tgtEl>
                                        <p:sldTgt/>
                                      </p:tgtEl>
                                    </p:cond>
                                  </p:end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1000"/>
                                        <p:tgtEl>
                                          <p:spTgt spid="21"/>
                                        </p:tgtEl>
                                      </p:cBhvr>
                                    </p:animEffect>
                                  </p:childTnLst>
                                </p:cTn>
                              </p:par>
                              <p:par>
                                <p:cTn id="25" presetID="22" presetClass="entr" presetSubtype="2" repeatCount="indefinite" fill="hold" nodeType="withEffect">
                                  <p:stCondLst>
                                    <p:cond delay="0"/>
                                  </p:stCondLst>
                                  <p:endCondLst>
                                    <p:cond evt="onNext" delay="0">
                                      <p:tgtEl>
                                        <p:sldTgt/>
                                      </p:tgtEl>
                                    </p:cond>
                                  </p:end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1000"/>
                                        <p:tgtEl>
                                          <p:spTgt spid="23"/>
                                        </p:tgtEl>
                                      </p:cBhvr>
                                    </p:animEffect>
                                  </p:childTnLst>
                                </p:cTn>
                              </p:par>
                              <p:par>
                                <p:cTn id="28" presetID="22" presetClass="entr" presetSubtype="1" repeatCount="indefinite" fill="hold" nodeType="withEffect">
                                  <p:stCondLst>
                                    <p:cond delay="0"/>
                                  </p:stCondLst>
                                  <p:endCondLst>
                                    <p:cond evt="onNext" delay="0">
                                      <p:tgtEl>
                                        <p:sldTgt/>
                                      </p:tgtEl>
                                    </p:cond>
                                  </p:end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1000"/>
                                        <p:tgtEl>
                                          <p:spTgt spid="25"/>
                                        </p:tgtEl>
                                      </p:cBhvr>
                                    </p:animEffect>
                                  </p:childTnLst>
                                </p:cTn>
                              </p:par>
                              <p:par>
                                <p:cTn id="31" presetID="22" presetClass="entr" presetSubtype="1" repeatCount="indefinite" fill="hold" nodeType="withEffect">
                                  <p:stCondLst>
                                    <p:cond delay="0"/>
                                  </p:stCondLst>
                                  <p:endCondLst>
                                    <p:cond evt="onNext" delay="0">
                                      <p:tgtEl>
                                        <p:sldTgt/>
                                      </p:tgtEl>
                                    </p:cond>
                                  </p:endCondLst>
                                  <p:childTnLst>
                                    <p:set>
                                      <p:cBhvr>
                                        <p:cTn id="32" dur="1" fill="hold">
                                          <p:stCondLst>
                                            <p:cond delay="0"/>
                                          </p:stCondLst>
                                        </p:cTn>
                                        <p:tgtEl>
                                          <p:spTgt spid="27"/>
                                        </p:tgtEl>
                                        <p:attrNameLst>
                                          <p:attrName>style.visibility</p:attrName>
                                        </p:attrNameLst>
                                      </p:cBhvr>
                                      <p:to>
                                        <p:strVal val="visible"/>
                                      </p:to>
                                    </p:set>
                                    <p:animEffect transition="in" filter="wipe(up)">
                                      <p:cBhvr>
                                        <p:cTn id="33" dur="1000"/>
                                        <p:tgtEl>
                                          <p:spTgt spid="27"/>
                                        </p:tgtEl>
                                      </p:cBhvr>
                                    </p:animEffect>
                                  </p:childTnLst>
                                </p:cTn>
                              </p:par>
                              <p:par>
                                <p:cTn id="34" presetID="22" presetClass="entr" presetSubtype="4" repeatCount="indefinite" fill="hold" nodeType="withEffect">
                                  <p:stCondLst>
                                    <p:cond delay="0"/>
                                  </p:stCondLst>
                                  <p:endCondLst>
                                    <p:cond evt="onNext" delay="0">
                                      <p:tgtEl>
                                        <p:sldTgt/>
                                      </p:tgtEl>
                                    </p:cond>
                                  </p:endCondLst>
                                  <p:childTnLst>
                                    <p:set>
                                      <p:cBhvr>
                                        <p:cTn id="35" dur="1" fill="hold">
                                          <p:stCondLst>
                                            <p:cond delay="0"/>
                                          </p:stCondLst>
                                        </p:cTn>
                                        <p:tgtEl>
                                          <p:spTgt spid="30"/>
                                        </p:tgtEl>
                                        <p:attrNameLst>
                                          <p:attrName>style.visibility</p:attrName>
                                        </p:attrNameLst>
                                      </p:cBhvr>
                                      <p:to>
                                        <p:strVal val="visible"/>
                                      </p:to>
                                    </p:set>
                                    <p:animEffect transition="in" filter="wipe(down)">
                                      <p:cBhvr>
                                        <p:cTn id="36" dur="1000"/>
                                        <p:tgtEl>
                                          <p:spTgt spid="30"/>
                                        </p:tgtEl>
                                      </p:cBhvr>
                                    </p:animEffect>
                                  </p:childTnLst>
                                </p:cTn>
                              </p:par>
                              <p:par>
                                <p:cTn id="37" presetID="22" presetClass="entr" presetSubtype="4" repeatCount="indefinite" fill="hold" nodeType="withEffect">
                                  <p:stCondLst>
                                    <p:cond delay="0"/>
                                  </p:stCondLst>
                                  <p:endCondLst>
                                    <p:cond evt="onNext" delay="0">
                                      <p:tgtEl>
                                        <p:sldTgt/>
                                      </p:tgtEl>
                                    </p:cond>
                                  </p:end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10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2"/>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p:bldP spid="37" grpId="0" animBg="1"/>
      <p:bldP spid="43"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D792E8-8838-4744-A7DD-92B0ED18307B}"/>
              </a:ext>
            </a:extLst>
          </p:cNvPr>
          <p:cNvSpPr>
            <a:spLocks noGrp="1"/>
          </p:cNvSpPr>
          <p:nvPr>
            <p:ph type="title"/>
          </p:nvPr>
        </p:nvSpPr>
        <p:spPr>
          <a:xfrm>
            <a:off x="954165" y="2006385"/>
            <a:ext cx="10515600" cy="2852737"/>
          </a:xfrm>
        </p:spPr>
        <p:txBody>
          <a:bodyPr/>
          <a:lstStyle/>
          <a:p>
            <a:r>
              <a:rPr lang="en-IN" dirty="0"/>
              <a:t>Antennas and Propagation</a:t>
            </a:r>
            <a:endParaRPr lang="en-US" dirty="0"/>
          </a:p>
        </p:txBody>
      </p:sp>
      <p:cxnSp>
        <p:nvCxnSpPr>
          <p:cNvPr id="4" name="Straight Connector 3">
            <a:extLst>
              <a:ext uri="{FF2B5EF4-FFF2-40B4-BE49-F238E27FC236}">
                <a16:creationId xmlns=""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BDA2F9A4-6988-4274-8384-12496EC9D59D}"/>
              </a:ext>
            </a:extLst>
          </p:cNvPr>
          <p:cNvSpPr txBox="1"/>
          <p:nvPr/>
        </p:nvSpPr>
        <p:spPr>
          <a:xfrm>
            <a:off x="1458964" y="731706"/>
            <a:ext cx="4693914" cy="1477328"/>
          </a:xfrm>
          <a:prstGeom prst="rect">
            <a:avLst/>
          </a:prstGeom>
          <a:noFill/>
        </p:spPr>
        <p:txBody>
          <a:bodyPr wrap="none" rtlCol="0">
            <a:spAutoFit/>
          </a:bodyPr>
          <a:lstStyle/>
          <a:p>
            <a:r>
              <a:rPr lang="en-US" b="1" dirty="0" smtClean="0"/>
              <a:t>Topics to be </a:t>
            </a:r>
            <a:r>
              <a:rPr lang="en-US" b="1" dirty="0"/>
              <a:t>covered-Antennas and </a:t>
            </a:r>
            <a:r>
              <a:rPr lang="en-US" b="1" dirty="0" smtClean="0"/>
              <a:t>Propagation </a:t>
            </a:r>
            <a:endParaRPr lang="en-IN" dirty="0" smtClean="0"/>
          </a:p>
          <a:p>
            <a:pPr marL="742950" lvl="1" indent="-285750">
              <a:buFont typeface="Arial" panose="020B0604020202020204" pitchFamily="34" charset="0"/>
              <a:buChar char="•"/>
            </a:pPr>
            <a:r>
              <a:rPr lang="en-IN" dirty="0" smtClean="0"/>
              <a:t>Antennas</a:t>
            </a:r>
          </a:p>
          <a:p>
            <a:pPr marL="742950" lvl="1" indent="-285750">
              <a:buFont typeface="Arial" panose="020B0604020202020204" pitchFamily="34" charset="0"/>
              <a:buChar char="•"/>
            </a:pPr>
            <a:r>
              <a:rPr lang="en-IN" dirty="0" smtClean="0"/>
              <a:t>Propagation Modes</a:t>
            </a:r>
          </a:p>
          <a:p>
            <a:pPr marL="742950" lvl="1" indent="-285750">
              <a:buFont typeface="Arial" panose="020B0604020202020204" pitchFamily="34" charset="0"/>
              <a:buChar char="•"/>
            </a:pPr>
            <a:r>
              <a:rPr lang="en-IN" dirty="0" smtClean="0"/>
              <a:t>Line-of Sight Transmission</a:t>
            </a:r>
          </a:p>
          <a:p>
            <a:pPr marL="742950" lvl="1" indent="-285750">
              <a:buFont typeface="Arial" panose="020B0604020202020204" pitchFamily="34" charset="0"/>
              <a:buChar char="•"/>
            </a:pPr>
            <a:r>
              <a:rPr lang="en-IN" dirty="0" smtClean="0"/>
              <a:t>Fading </a:t>
            </a:r>
            <a:r>
              <a:rPr lang="en-IN" dirty="0"/>
              <a:t>in the Mobile Environment </a:t>
            </a:r>
          </a:p>
        </p:txBody>
      </p:sp>
    </p:spTree>
    <p:extLst>
      <p:ext uri="{BB962C8B-B14F-4D97-AF65-F5344CB8AC3E}">
        <p14:creationId xmlns:p14="http://schemas.microsoft.com/office/powerpoint/2010/main" val="304367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ouse Adjacent Stock Illustrations – 100 House Adjacent Stock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387" y="1722553"/>
            <a:ext cx="5471050" cy="2933851"/>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PASP.Patrones.Grupo.10 on FlowVella - Presentation Software for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169604" y="1550963"/>
            <a:ext cx="102870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2233199" y="675250"/>
            <a:ext cx="2901510" cy="3123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a:endCxn id="37" idx="4"/>
          </p:cNvCxnSpPr>
          <p:nvPr/>
        </p:nvCxnSpPr>
        <p:spPr>
          <a:xfrm flipH="1">
            <a:off x="3683954" y="3249637"/>
            <a:ext cx="1782" cy="125885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37" idx="0"/>
          </p:cNvCxnSpPr>
          <p:nvPr/>
        </p:nvCxnSpPr>
        <p:spPr>
          <a:xfrm flipV="1">
            <a:off x="3683954" y="0"/>
            <a:ext cx="0" cy="123795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37" idx="6"/>
          </p:cNvCxnSpPr>
          <p:nvPr/>
        </p:nvCxnSpPr>
        <p:spPr>
          <a:xfrm>
            <a:off x="4600135" y="2236763"/>
            <a:ext cx="1300786" cy="17481"/>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37" idx="2"/>
          </p:cNvCxnSpPr>
          <p:nvPr/>
        </p:nvCxnSpPr>
        <p:spPr>
          <a:xfrm flipH="1">
            <a:off x="1466987" y="2236763"/>
            <a:ext cx="1318416" cy="17481"/>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426351" y="3022899"/>
            <a:ext cx="858343" cy="77537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37" idx="3"/>
          </p:cNvCxnSpPr>
          <p:nvPr/>
        </p:nvCxnSpPr>
        <p:spPr>
          <a:xfrm flipH="1">
            <a:off x="2116322" y="2922564"/>
            <a:ext cx="894164" cy="92567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37" idx="7"/>
          </p:cNvCxnSpPr>
          <p:nvPr/>
        </p:nvCxnSpPr>
        <p:spPr>
          <a:xfrm flipV="1">
            <a:off x="4198304" y="660253"/>
            <a:ext cx="1053282" cy="89071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37" idx="1"/>
          </p:cNvCxnSpPr>
          <p:nvPr/>
        </p:nvCxnSpPr>
        <p:spPr>
          <a:xfrm flipH="1" flipV="1">
            <a:off x="2116322" y="660253"/>
            <a:ext cx="847356" cy="79203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466987" y="0"/>
            <a:ext cx="4433934" cy="4508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p:cNvSpPr txBox="1"/>
          <p:nvPr/>
        </p:nvSpPr>
        <p:spPr>
          <a:xfrm>
            <a:off x="3634270" y="1050258"/>
            <a:ext cx="1050288" cy="369332"/>
          </a:xfrm>
          <a:prstGeom prst="rect">
            <a:avLst/>
          </a:prstGeom>
          <a:noFill/>
        </p:spPr>
        <p:txBody>
          <a:bodyPr wrap="none" rtlCol="0">
            <a:spAutoFit/>
          </a:bodyPr>
          <a:lstStyle/>
          <a:p>
            <a:r>
              <a:rPr lang="en-US" dirty="0" smtClean="0"/>
              <a:t>Input=1W</a:t>
            </a:r>
            <a:endParaRPr lang="en-IN" dirty="0"/>
          </a:p>
        </p:txBody>
      </p:sp>
      <p:cxnSp>
        <p:nvCxnSpPr>
          <p:cNvPr id="45" name="Straight Arrow Connector 44"/>
          <p:cNvCxnSpPr>
            <a:endCxn id="13322" idx="2"/>
          </p:cNvCxnSpPr>
          <p:nvPr/>
        </p:nvCxnSpPr>
        <p:spPr>
          <a:xfrm>
            <a:off x="3681301" y="1202761"/>
            <a:ext cx="2653" cy="348202"/>
          </a:xfrm>
          <a:prstGeom prst="straightConnector1">
            <a:avLst/>
          </a:prstGeom>
          <a:ln w="34925">
            <a:solidFill>
              <a:srgbClr val="301B92"/>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685010" y="2192269"/>
            <a:ext cx="1199367" cy="369332"/>
          </a:xfrm>
          <a:prstGeom prst="rect">
            <a:avLst/>
          </a:prstGeom>
          <a:noFill/>
        </p:spPr>
        <p:txBody>
          <a:bodyPr wrap="none" rtlCol="0">
            <a:spAutoFit/>
          </a:bodyPr>
          <a:lstStyle/>
          <a:p>
            <a:r>
              <a:rPr lang="en-US" dirty="0" smtClean="0"/>
              <a:t>Output=2W</a:t>
            </a:r>
            <a:endParaRPr lang="en-IN" dirty="0"/>
          </a:p>
        </p:txBody>
      </p:sp>
      <p:cxnSp>
        <p:nvCxnSpPr>
          <p:cNvPr id="62" name="Straight Arrow Connector 61"/>
          <p:cNvCxnSpPr/>
          <p:nvPr/>
        </p:nvCxnSpPr>
        <p:spPr>
          <a:xfrm>
            <a:off x="4116435" y="2355953"/>
            <a:ext cx="533083" cy="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118860" y="0"/>
            <a:ext cx="245164" cy="5042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Arrow Connector 23"/>
          <p:cNvCxnSpPr/>
          <p:nvPr/>
        </p:nvCxnSpPr>
        <p:spPr>
          <a:xfrm flipV="1">
            <a:off x="3965587" y="217286"/>
            <a:ext cx="683931" cy="76600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116435" y="3228546"/>
            <a:ext cx="716076" cy="1011881"/>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4426351" y="1399892"/>
            <a:ext cx="1319874" cy="576826"/>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649518" y="2777152"/>
            <a:ext cx="1160015" cy="10578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216567" y="4311306"/>
            <a:ext cx="1951175" cy="369332"/>
          </a:xfrm>
          <a:prstGeom prst="rect">
            <a:avLst/>
          </a:prstGeom>
          <a:noFill/>
        </p:spPr>
        <p:txBody>
          <a:bodyPr wrap="none" rtlCol="0">
            <a:spAutoFit/>
          </a:bodyPr>
          <a:lstStyle/>
          <a:p>
            <a:r>
              <a:rPr lang="en-US" b="1" dirty="0" smtClean="0"/>
              <a:t>Antenna Gain= 3dB</a:t>
            </a:r>
            <a:endParaRPr lang="en-IN" b="1" dirty="0"/>
          </a:p>
        </p:txBody>
      </p:sp>
    </p:spTree>
    <p:extLst>
      <p:ext uri="{BB962C8B-B14F-4D97-AF65-F5344CB8AC3E}">
        <p14:creationId xmlns:p14="http://schemas.microsoft.com/office/powerpoint/2010/main" val="89765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42" presetClass="path" presetSubtype="0" accel="50000" decel="50000" fill="hold" grpId="1" nodeType="withEffect">
                                  <p:stCondLst>
                                    <p:cond delay="0"/>
                                  </p:stCondLst>
                                  <p:childTnLst>
                                    <p:animMotion origin="layout" path="M -2.91667E-6 -2.59259E-6 L 0.1267 0.00602 " pathEditMode="relative" rAng="0" ptsTypes="AA">
                                      <p:cBhvr>
                                        <p:cTn id="30" dur="2000" fill="hold"/>
                                        <p:tgtEl>
                                          <p:spTgt spid="5"/>
                                        </p:tgtEl>
                                        <p:attrNameLst>
                                          <p:attrName>ppt_x</p:attrName>
                                          <p:attrName>ppt_y</p:attrName>
                                        </p:attrNameLst>
                                      </p:cBhvr>
                                      <p:rCtr x="6328" y="301"/>
                                    </p:animMotion>
                                  </p:childTnLst>
                                </p:cTn>
                              </p:par>
                            </p:childTnLst>
                          </p:cTn>
                        </p:par>
                      </p:childTnLst>
                    </p:cTn>
                  </p:par>
                  <p:par>
                    <p:cTn id="31" fill="hold">
                      <p:stCondLst>
                        <p:cond delay="indefinite"/>
                      </p:stCondLst>
                      <p:childTnLst>
                        <p:par>
                          <p:cTn id="32" fill="hold">
                            <p:stCondLst>
                              <p:cond delay="0"/>
                            </p:stCondLst>
                            <p:childTnLst>
                              <p:par>
                                <p:cTn id="33" presetID="22" presetClass="entr" presetSubtype="8" repeatCount="indefinite" fill="hold" nodeType="clickEffect">
                                  <p:stCondLst>
                                    <p:cond delay="0"/>
                                  </p:stCondLst>
                                  <p:endCondLst>
                                    <p:cond evt="onNext" delay="0">
                                      <p:tgtEl>
                                        <p:sldTgt/>
                                      </p:tgtEl>
                                    </p:cond>
                                  </p:end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1000"/>
                                        <p:tgtEl>
                                          <p:spTgt spid="26"/>
                                        </p:tgtEl>
                                      </p:cBhvr>
                                    </p:animEffect>
                                  </p:childTnLst>
                                </p:cTn>
                              </p:par>
                              <p:par>
                                <p:cTn id="36" presetID="22" presetClass="entr" presetSubtype="8" repeatCount="indefinite" fill="hold" nodeType="withEffect">
                                  <p:stCondLst>
                                    <p:cond delay="0"/>
                                  </p:stCondLst>
                                  <p:endCondLst>
                                    <p:cond evt="onNext" delay="0">
                                      <p:tgtEl>
                                        <p:sldTgt/>
                                      </p:tgtEl>
                                    </p:cond>
                                  </p:end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1000"/>
                                        <p:tgtEl>
                                          <p:spTgt spid="24"/>
                                        </p:tgtEl>
                                      </p:cBhvr>
                                    </p:animEffect>
                                  </p:childTnLst>
                                </p:cTn>
                              </p:par>
                              <p:par>
                                <p:cTn id="39" presetID="22" presetClass="entr" presetSubtype="8" repeatCount="indefinite" fill="hold" nodeType="withEffect">
                                  <p:stCondLst>
                                    <p:cond delay="0"/>
                                  </p:stCondLst>
                                  <p:endCondLst>
                                    <p:cond evt="onNext" delay="0">
                                      <p:tgtEl>
                                        <p:sldTgt/>
                                      </p:tgtEl>
                                    </p:cond>
                                  </p:end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1000"/>
                                        <p:tgtEl>
                                          <p:spTgt spid="25"/>
                                        </p:tgtEl>
                                      </p:cBhvr>
                                    </p:animEffect>
                                  </p:childTnLst>
                                </p:cTn>
                              </p:par>
                              <p:par>
                                <p:cTn id="42" presetID="22" presetClass="entr" presetSubtype="8" repeatCount="indefinite" fill="hold" nodeType="withEffect">
                                  <p:stCondLst>
                                    <p:cond delay="0"/>
                                  </p:stCondLst>
                                  <p:endCondLst>
                                    <p:cond evt="onNext" delay="0">
                                      <p:tgtEl>
                                        <p:sldTgt/>
                                      </p:tgtEl>
                                    </p:cond>
                                  </p:end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1000"/>
                                        <p:tgtEl>
                                          <p:spTgt spid="33"/>
                                        </p:tgtEl>
                                      </p:cBhvr>
                                    </p:animEffect>
                                  </p:childTnLst>
                                </p:cTn>
                              </p:par>
                              <p:par>
                                <p:cTn id="45" presetID="22" presetClass="entr" presetSubtype="8" repeatCount="indefinite" fill="hold" nodeType="withEffect">
                                  <p:stCondLst>
                                    <p:cond delay="0"/>
                                  </p:stCondLst>
                                  <p:endCondLst>
                                    <p:cond evt="onNext" delay="0">
                                      <p:tgtEl>
                                        <p:sldTgt/>
                                      </p:tgtEl>
                                    </p:cond>
                                  </p:end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1000"/>
                                        <p:tgtEl>
                                          <p:spTgt spid="31"/>
                                        </p:tgtEl>
                                      </p:cBhvr>
                                    </p:animEffect>
                                  </p:childTnLst>
                                </p:cTn>
                              </p:par>
                              <p:par>
                                <p:cTn id="48" presetID="22" presetClass="entr" presetSubtype="8" repeatCount="indefinite" fill="hold" nodeType="withEffect">
                                  <p:stCondLst>
                                    <p:cond delay="0"/>
                                  </p:stCondLst>
                                  <p:endCondLst>
                                    <p:cond evt="onNext" delay="0">
                                      <p:tgtEl>
                                        <p:sldTgt/>
                                      </p:tgtEl>
                                    </p:cond>
                                  </p:end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10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7" grpId="0" animBg="1"/>
      <p:bldP spid="43" grpId="0"/>
      <p:bldP spid="61" grpId="0"/>
      <p:bldP spid="5" grpId="0" animBg="1"/>
      <p:bldP spid="5" grpId="1" animBg="1"/>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ouse Adjacent Stock Illustrations – 100 House Adjacent Stock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357" y="2852853"/>
            <a:ext cx="5471050" cy="2933851"/>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PASP.Patrones.Grupo.10 on FlowVella - Presentation Software for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337574" y="2681263"/>
            <a:ext cx="102870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2398516" y="1886335"/>
            <a:ext cx="2901510" cy="3123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a:endCxn id="37" idx="4"/>
          </p:cNvCxnSpPr>
          <p:nvPr/>
        </p:nvCxnSpPr>
        <p:spPr>
          <a:xfrm flipH="1">
            <a:off x="3851924" y="4379937"/>
            <a:ext cx="1782" cy="125885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37" idx="0"/>
          </p:cNvCxnSpPr>
          <p:nvPr/>
        </p:nvCxnSpPr>
        <p:spPr>
          <a:xfrm flipV="1">
            <a:off x="3851924" y="1130300"/>
            <a:ext cx="0" cy="123795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37" idx="6"/>
          </p:cNvCxnSpPr>
          <p:nvPr/>
        </p:nvCxnSpPr>
        <p:spPr>
          <a:xfrm>
            <a:off x="4768105" y="3367063"/>
            <a:ext cx="1300786" cy="17481"/>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594321" y="4153199"/>
            <a:ext cx="858343" cy="77537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37" idx="7"/>
          </p:cNvCxnSpPr>
          <p:nvPr/>
        </p:nvCxnSpPr>
        <p:spPr>
          <a:xfrm flipV="1">
            <a:off x="4366274" y="1790553"/>
            <a:ext cx="1053282" cy="89071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634957" y="1130300"/>
            <a:ext cx="4433934" cy="4508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p:cNvSpPr txBox="1"/>
          <p:nvPr/>
        </p:nvSpPr>
        <p:spPr>
          <a:xfrm>
            <a:off x="3802240" y="2180558"/>
            <a:ext cx="1050288" cy="369332"/>
          </a:xfrm>
          <a:prstGeom prst="rect">
            <a:avLst/>
          </a:prstGeom>
          <a:noFill/>
        </p:spPr>
        <p:txBody>
          <a:bodyPr wrap="none" rtlCol="0">
            <a:spAutoFit/>
          </a:bodyPr>
          <a:lstStyle/>
          <a:p>
            <a:r>
              <a:rPr lang="en-US" dirty="0" smtClean="0"/>
              <a:t>Input=1W</a:t>
            </a:r>
            <a:endParaRPr lang="en-IN" dirty="0"/>
          </a:p>
        </p:txBody>
      </p:sp>
      <p:cxnSp>
        <p:nvCxnSpPr>
          <p:cNvPr id="45" name="Straight Arrow Connector 44"/>
          <p:cNvCxnSpPr>
            <a:endCxn id="13322" idx="2"/>
          </p:cNvCxnSpPr>
          <p:nvPr/>
        </p:nvCxnSpPr>
        <p:spPr>
          <a:xfrm>
            <a:off x="3849271" y="2333061"/>
            <a:ext cx="2653" cy="348202"/>
          </a:xfrm>
          <a:prstGeom prst="straightConnector1">
            <a:avLst/>
          </a:prstGeom>
          <a:ln w="34925">
            <a:solidFill>
              <a:srgbClr val="301B92"/>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852980" y="3322569"/>
            <a:ext cx="1199367" cy="369332"/>
          </a:xfrm>
          <a:prstGeom prst="rect">
            <a:avLst/>
          </a:prstGeom>
          <a:noFill/>
        </p:spPr>
        <p:txBody>
          <a:bodyPr wrap="none" rtlCol="0">
            <a:spAutoFit/>
          </a:bodyPr>
          <a:lstStyle/>
          <a:p>
            <a:r>
              <a:rPr lang="en-US" dirty="0" smtClean="0"/>
              <a:t>Output=4W</a:t>
            </a:r>
            <a:endParaRPr lang="en-IN" dirty="0"/>
          </a:p>
        </p:txBody>
      </p:sp>
      <p:cxnSp>
        <p:nvCxnSpPr>
          <p:cNvPr id="62" name="Straight Arrow Connector 61"/>
          <p:cNvCxnSpPr/>
          <p:nvPr/>
        </p:nvCxnSpPr>
        <p:spPr>
          <a:xfrm>
            <a:off x="4284405" y="3486253"/>
            <a:ext cx="533083" cy="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4133557" y="1347586"/>
            <a:ext cx="683931" cy="76600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284405" y="4358846"/>
            <a:ext cx="716076" cy="1011881"/>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4594321" y="2530192"/>
            <a:ext cx="1319874" cy="576826"/>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817488" y="3907452"/>
            <a:ext cx="1160015" cy="10578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384537" y="5441606"/>
            <a:ext cx="1951175" cy="369332"/>
          </a:xfrm>
          <a:prstGeom prst="rect">
            <a:avLst/>
          </a:prstGeom>
          <a:noFill/>
        </p:spPr>
        <p:txBody>
          <a:bodyPr wrap="none" rtlCol="0">
            <a:spAutoFit/>
          </a:bodyPr>
          <a:lstStyle/>
          <a:p>
            <a:r>
              <a:rPr lang="en-US" b="1" dirty="0" smtClean="0"/>
              <a:t>Antenna Gain= 6dB</a:t>
            </a:r>
            <a:endParaRPr lang="en-IN" b="1" dirty="0"/>
          </a:p>
        </p:txBody>
      </p:sp>
      <p:sp>
        <p:nvSpPr>
          <p:cNvPr id="3" name="Half Frame 2"/>
          <p:cNvSpPr/>
          <p:nvPr/>
        </p:nvSpPr>
        <p:spPr>
          <a:xfrm rot="18676481">
            <a:off x="1159336" y="1017915"/>
            <a:ext cx="4805888" cy="5150763"/>
          </a:xfrm>
          <a:prstGeom prst="halfFrame">
            <a:avLst>
              <a:gd name="adj1" fmla="val 11510"/>
              <a:gd name="adj2" fmla="val 13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99528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2.5E-6 -2.59259E-6 L 0.12877 -0.02384 " pathEditMode="relative" rAng="0" ptsTypes="AA">
                                      <p:cBhvr>
                                        <p:cTn id="8" dur="2000" fill="hold"/>
                                        <p:tgtEl>
                                          <p:spTgt spid="3"/>
                                        </p:tgtEl>
                                        <p:attrNameLst>
                                          <p:attrName>ppt_x</p:attrName>
                                          <p:attrName>ppt_y</p:attrName>
                                        </p:attrNameLst>
                                      </p:cBhvr>
                                      <p:rCtr x="6432" y="-1204"/>
                                    </p:animMotion>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indefinite" fill="hold" nodeType="clickEffect">
                                  <p:stCondLst>
                                    <p:cond delay="0"/>
                                  </p:stCondLst>
                                  <p:endCondLst>
                                    <p:cond evt="onNext" delay="0">
                                      <p:tgtEl>
                                        <p:sldTgt/>
                                      </p:tgtEl>
                                    </p:cond>
                                  </p:end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1000"/>
                                        <p:tgtEl>
                                          <p:spTgt spid="24"/>
                                        </p:tgtEl>
                                      </p:cBhvr>
                                    </p:animEffect>
                                  </p:childTnLst>
                                </p:cTn>
                              </p:par>
                              <p:par>
                                <p:cTn id="18" presetID="22" presetClass="entr" presetSubtype="8" repeatCount="indefinite" fill="hold" nodeType="withEffect">
                                  <p:stCondLst>
                                    <p:cond delay="0"/>
                                  </p:stCondLst>
                                  <p:endCondLst>
                                    <p:cond evt="onNext" delay="0">
                                      <p:tgtEl>
                                        <p:sldTgt/>
                                      </p:tgtEl>
                                    </p:cond>
                                  </p:end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1000"/>
                                        <p:tgtEl>
                                          <p:spTgt spid="30"/>
                                        </p:tgtEl>
                                      </p:cBhvr>
                                    </p:animEffect>
                                  </p:childTnLst>
                                </p:cTn>
                              </p:par>
                              <p:par>
                                <p:cTn id="21" presetID="22" presetClass="entr" presetSubtype="8" repeatCount="indefinite" fill="hold" nodeType="withEffect">
                                  <p:stCondLst>
                                    <p:cond delay="0"/>
                                  </p:stCondLst>
                                  <p:endCondLst>
                                    <p:cond evt="onNext" delay="0">
                                      <p:tgtEl>
                                        <p:sldTgt/>
                                      </p:tgtEl>
                                    </p:cond>
                                  </p:end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1000"/>
                                        <p:tgtEl>
                                          <p:spTgt spid="31"/>
                                        </p:tgtEl>
                                      </p:cBhvr>
                                    </p:animEffect>
                                  </p:childTnLst>
                                </p:cTn>
                              </p:par>
                              <p:par>
                                <p:cTn id="24" presetID="22" presetClass="entr" presetSubtype="8" repeatCount="indefinite" fill="hold" nodeType="withEffect">
                                  <p:stCondLst>
                                    <p:cond delay="0"/>
                                  </p:stCondLst>
                                  <p:endCondLst>
                                    <p:cond evt="onNext" delay="0">
                                      <p:tgtEl>
                                        <p:sldTgt/>
                                      </p:tgtEl>
                                    </p:cond>
                                  </p:end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1000"/>
                                        <p:tgtEl>
                                          <p:spTgt spid="33"/>
                                        </p:tgtEl>
                                      </p:cBhvr>
                                    </p:animEffect>
                                  </p:childTnLst>
                                </p:cTn>
                              </p:par>
                              <p:par>
                                <p:cTn id="27" presetID="22" presetClass="entr" presetSubtype="8" repeatCount="indefinite" fill="hold" nodeType="withEffect">
                                  <p:stCondLst>
                                    <p:cond delay="0"/>
                                  </p:stCondLst>
                                  <p:endCondLst>
                                    <p:cond evt="onNext" delay="0">
                                      <p:tgtEl>
                                        <p:sldTgt/>
                                      </p:tgtEl>
                                    </p:cond>
                                  </p:end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1000"/>
                                        <p:tgtEl>
                                          <p:spTgt spid="25"/>
                                        </p:tgtEl>
                                      </p:cBhvr>
                                    </p:animEffect>
                                  </p:childTnLst>
                                </p:cTn>
                              </p:par>
                              <p:par>
                                <p:cTn id="30" presetID="22" presetClass="entr" presetSubtype="8" repeatCount="indefinite" fill="hold" nodeType="withEffect">
                                  <p:stCondLst>
                                    <p:cond delay="0"/>
                                  </p:stCondLst>
                                  <p:endCondLst>
                                    <p:cond evt="onNext" delay="0">
                                      <p:tgtEl>
                                        <p:sldTgt/>
                                      </p:tgtEl>
                                    </p:cond>
                                  </p:end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1" grpId="0"/>
      <p:bldP spid="34" grpId="0"/>
      <p:bldP spid="3" grpId="0" animBg="1"/>
      <p:bldP spid="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ouse Adjacent Stock Illustrations – 100 House Adjacent Stock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844" y="787317"/>
            <a:ext cx="5471050" cy="2933851"/>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PASP.Patrones.Grupo.10 on FlowVella - Presentation Software for ..."/>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3169604" y="1550963"/>
            <a:ext cx="102870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2233199" y="675250"/>
            <a:ext cx="2901510" cy="3123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Arrow Connector 20"/>
          <p:cNvCxnSpPr>
            <a:endCxn id="37" idx="6"/>
          </p:cNvCxnSpPr>
          <p:nvPr/>
        </p:nvCxnSpPr>
        <p:spPr>
          <a:xfrm>
            <a:off x="4600135" y="2236763"/>
            <a:ext cx="1300786" cy="17481"/>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37" idx="5"/>
          </p:cNvCxnSpPr>
          <p:nvPr/>
        </p:nvCxnSpPr>
        <p:spPr>
          <a:xfrm>
            <a:off x="4426351" y="3022899"/>
            <a:ext cx="825235" cy="825335"/>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37" idx="7"/>
          </p:cNvCxnSpPr>
          <p:nvPr/>
        </p:nvCxnSpPr>
        <p:spPr>
          <a:xfrm flipV="1">
            <a:off x="4295089" y="660253"/>
            <a:ext cx="956497" cy="806315"/>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466987" y="0"/>
            <a:ext cx="4433934" cy="4508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p:cNvSpPr txBox="1"/>
          <p:nvPr/>
        </p:nvSpPr>
        <p:spPr>
          <a:xfrm>
            <a:off x="3634270" y="1050258"/>
            <a:ext cx="1050288" cy="369332"/>
          </a:xfrm>
          <a:prstGeom prst="rect">
            <a:avLst/>
          </a:prstGeom>
          <a:noFill/>
        </p:spPr>
        <p:txBody>
          <a:bodyPr wrap="none" rtlCol="0">
            <a:spAutoFit/>
          </a:bodyPr>
          <a:lstStyle/>
          <a:p>
            <a:r>
              <a:rPr lang="en-US" dirty="0" smtClean="0"/>
              <a:t>Input=1W</a:t>
            </a:r>
            <a:endParaRPr lang="en-IN" dirty="0"/>
          </a:p>
        </p:txBody>
      </p:sp>
      <p:cxnSp>
        <p:nvCxnSpPr>
          <p:cNvPr id="45" name="Straight Arrow Connector 44"/>
          <p:cNvCxnSpPr>
            <a:endCxn id="13322" idx="2"/>
          </p:cNvCxnSpPr>
          <p:nvPr/>
        </p:nvCxnSpPr>
        <p:spPr>
          <a:xfrm>
            <a:off x="3681301" y="1202761"/>
            <a:ext cx="2653" cy="348202"/>
          </a:xfrm>
          <a:prstGeom prst="straightConnector1">
            <a:avLst/>
          </a:prstGeom>
          <a:ln w="34925">
            <a:solidFill>
              <a:srgbClr val="301B92"/>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684558" y="2250765"/>
            <a:ext cx="1313180" cy="369332"/>
          </a:xfrm>
          <a:prstGeom prst="rect">
            <a:avLst/>
          </a:prstGeom>
          <a:noFill/>
        </p:spPr>
        <p:txBody>
          <a:bodyPr wrap="none" rtlCol="0">
            <a:spAutoFit/>
          </a:bodyPr>
          <a:lstStyle/>
          <a:p>
            <a:r>
              <a:rPr lang="en-US" dirty="0" smtClean="0"/>
              <a:t>Output=32W</a:t>
            </a:r>
            <a:endParaRPr lang="en-IN" dirty="0"/>
          </a:p>
        </p:txBody>
      </p:sp>
      <p:cxnSp>
        <p:nvCxnSpPr>
          <p:cNvPr id="62" name="Straight Arrow Connector 61"/>
          <p:cNvCxnSpPr/>
          <p:nvPr/>
        </p:nvCxnSpPr>
        <p:spPr>
          <a:xfrm>
            <a:off x="4116435" y="2355953"/>
            <a:ext cx="533083" cy="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4225223" y="374790"/>
            <a:ext cx="683931" cy="76600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229343" y="3185686"/>
            <a:ext cx="716076" cy="1011881"/>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4426351" y="1399892"/>
            <a:ext cx="1319874" cy="472787"/>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649518" y="2777152"/>
            <a:ext cx="1210991" cy="31532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 name="Block Arc 1"/>
          <p:cNvSpPr/>
          <p:nvPr/>
        </p:nvSpPr>
        <p:spPr>
          <a:xfrm rot="16200000">
            <a:off x="2134651" y="1287743"/>
            <a:ext cx="2678550" cy="2069647"/>
          </a:xfrm>
          <a:prstGeom prst="blockArc">
            <a:avLst>
              <a:gd name="adj1" fmla="val 11040946"/>
              <a:gd name="adj2" fmla="val 21456566"/>
              <a:gd name="adj3" fmla="val 32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8" name="Straight Arrow Connector 27"/>
          <p:cNvCxnSpPr/>
          <p:nvPr/>
        </p:nvCxnSpPr>
        <p:spPr>
          <a:xfrm flipV="1">
            <a:off x="4353894" y="998292"/>
            <a:ext cx="1163921" cy="715563"/>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684558" y="2569563"/>
            <a:ext cx="1216363" cy="101711"/>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558186" y="1857351"/>
            <a:ext cx="1313407" cy="185033"/>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563567" y="2886825"/>
            <a:ext cx="1019766" cy="547368"/>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17815" y="4108483"/>
            <a:ext cx="2068195" cy="369332"/>
          </a:xfrm>
          <a:prstGeom prst="rect">
            <a:avLst/>
          </a:prstGeom>
          <a:noFill/>
        </p:spPr>
        <p:txBody>
          <a:bodyPr wrap="none" rtlCol="0">
            <a:spAutoFit/>
          </a:bodyPr>
          <a:lstStyle/>
          <a:p>
            <a:r>
              <a:rPr lang="en-US" b="1" dirty="0" smtClean="0"/>
              <a:t>Antenna Gain= 15dB</a:t>
            </a:r>
            <a:endParaRPr lang="en-IN" b="1" dirty="0"/>
          </a:p>
        </p:txBody>
      </p:sp>
    </p:spTree>
    <p:extLst>
      <p:ext uri="{BB962C8B-B14F-4D97-AF65-F5344CB8AC3E}">
        <p14:creationId xmlns:p14="http://schemas.microsoft.com/office/powerpoint/2010/main" val="254936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repeatCount="indefinite" fill="hold" nodeType="clickEffect">
                                  <p:stCondLst>
                                    <p:cond delay="0"/>
                                  </p:stCondLst>
                                  <p:endCondLst>
                                    <p:cond evt="onNext" delay="0">
                                      <p:tgtEl>
                                        <p:sldTgt/>
                                      </p:tgtEl>
                                    </p:cond>
                                  </p:end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1000"/>
                                        <p:tgtEl>
                                          <p:spTgt spid="24"/>
                                        </p:tgtEl>
                                      </p:cBhvr>
                                    </p:animEffect>
                                  </p:childTnLst>
                                </p:cTn>
                              </p:par>
                              <p:par>
                                <p:cTn id="12" presetID="22" presetClass="entr" presetSubtype="8" repeatCount="indefinite" fill="hold" nodeType="withEffect">
                                  <p:stCondLst>
                                    <p:cond delay="0"/>
                                  </p:stCondLst>
                                  <p:endCondLst>
                                    <p:cond evt="onNext" delay="0">
                                      <p:tgtEl>
                                        <p:sldTgt/>
                                      </p:tgtEl>
                                    </p:cond>
                                  </p:end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1000"/>
                                        <p:tgtEl>
                                          <p:spTgt spid="26"/>
                                        </p:tgtEl>
                                      </p:cBhvr>
                                    </p:animEffect>
                                  </p:childTnLst>
                                </p:cTn>
                              </p:par>
                              <p:par>
                                <p:cTn id="15" presetID="22" presetClass="entr" presetSubtype="8"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1000"/>
                                        <p:tgtEl>
                                          <p:spTgt spid="21"/>
                                        </p:tgtEl>
                                      </p:cBhvr>
                                    </p:animEffect>
                                  </p:childTnLst>
                                </p:cTn>
                              </p:par>
                              <p:par>
                                <p:cTn id="18" presetID="22" presetClass="entr" presetSubtype="8" repeatCount="indefinite" fill="hold" nodeType="withEffect">
                                  <p:stCondLst>
                                    <p:cond delay="0"/>
                                  </p:stCondLst>
                                  <p:endCondLst>
                                    <p:cond evt="onNext" delay="0">
                                      <p:tgtEl>
                                        <p:sldTgt/>
                                      </p:tgtEl>
                                    </p:cond>
                                  </p:end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1000"/>
                                        <p:tgtEl>
                                          <p:spTgt spid="25"/>
                                        </p:tgtEl>
                                      </p:cBhvr>
                                    </p:animEffect>
                                  </p:childTnLst>
                                </p:cTn>
                              </p:par>
                              <p:par>
                                <p:cTn id="21" presetID="22" presetClass="entr" presetSubtype="8" repeatCount="indefinite" fill="hold" nodeType="withEffect">
                                  <p:stCondLst>
                                    <p:cond delay="0"/>
                                  </p:stCondLst>
                                  <p:endCondLst>
                                    <p:cond evt="onNext" delay="0">
                                      <p:tgtEl>
                                        <p:sldTgt/>
                                      </p:tgtEl>
                                    </p:cond>
                                  </p:end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1000"/>
                                        <p:tgtEl>
                                          <p:spTgt spid="30"/>
                                        </p:tgtEl>
                                      </p:cBhvr>
                                    </p:animEffect>
                                  </p:childTnLst>
                                </p:cTn>
                              </p:par>
                              <p:par>
                                <p:cTn id="24" presetID="22" presetClass="entr" presetSubtype="8" repeatCount="indefinite" fill="hold" nodeType="withEffect">
                                  <p:stCondLst>
                                    <p:cond delay="0"/>
                                  </p:stCondLst>
                                  <p:endCondLst>
                                    <p:cond evt="onNext" delay="0">
                                      <p:tgtEl>
                                        <p:sldTgt/>
                                      </p:tgtEl>
                                    </p:cond>
                                  </p:end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1000"/>
                                        <p:tgtEl>
                                          <p:spTgt spid="31"/>
                                        </p:tgtEl>
                                      </p:cBhvr>
                                    </p:animEffect>
                                  </p:childTnLst>
                                </p:cTn>
                              </p:par>
                              <p:par>
                                <p:cTn id="27" presetID="22" presetClass="entr" presetSubtype="8" repeatCount="indefinite" fill="hold" nodeType="withEffect">
                                  <p:stCondLst>
                                    <p:cond delay="0"/>
                                  </p:stCondLst>
                                  <p:endCondLst>
                                    <p:cond evt="onNext" delay="0">
                                      <p:tgtEl>
                                        <p:sldTgt/>
                                      </p:tgtEl>
                                    </p:cond>
                                  </p:end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1000"/>
                                        <p:tgtEl>
                                          <p:spTgt spid="33"/>
                                        </p:tgtEl>
                                      </p:cBhvr>
                                    </p:animEffect>
                                  </p:childTnLst>
                                </p:cTn>
                              </p:par>
                              <p:par>
                                <p:cTn id="30" presetID="22" presetClass="entr" presetSubtype="8" repeatCount="indefinite" fill="hold" nodeType="withEffect">
                                  <p:stCondLst>
                                    <p:cond delay="0"/>
                                  </p:stCondLst>
                                  <p:endCondLst>
                                    <p:cond evt="onNext" delay="0">
                                      <p:tgtEl>
                                        <p:sldTgt/>
                                      </p:tgtEl>
                                    </p:cond>
                                  </p:end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1000"/>
                                        <p:tgtEl>
                                          <p:spTgt spid="28"/>
                                        </p:tgtEl>
                                      </p:cBhvr>
                                    </p:animEffect>
                                  </p:childTnLst>
                                </p:cTn>
                              </p:par>
                              <p:par>
                                <p:cTn id="33" presetID="22" presetClass="entr" presetSubtype="8" repeatCount="indefinite" fill="hold" nodeType="withEffect">
                                  <p:stCondLst>
                                    <p:cond delay="0"/>
                                  </p:stCondLst>
                                  <p:endCondLst>
                                    <p:cond evt="onNext" delay="0">
                                      <p:tgtEl>
                                        <p:sldTgt/>
                                      </p:tgtEl>
                                    </p:cond>
                                  </p:end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1000"/>
                                        <p:tgtEl>
                                          <p:spTgt spid="34"/>
                                        </p:tgtEl>
                                      </p:cBhvr>
                                    </p:animEffect>
                                  </p:childTnLst>
                                </p:cTn>
                              </p:par>
                              <p:par>
                                <p:cTn id="36" presetID="22" presetClass="entr" presetSubtype="8" repeatCount="indefinite" fill="hold" nodeType="withEffect">
                                  <p:stCondLst>
                                    <p:cond delay="0"/>
                                  </p:stCondLst>
                                  <p:endCondLst>
                                    <p:cond evt="onNext" delay="0">
                                      <p:tgtEl>
                                        <p:sldTgt/>
                                      </p:tgtEl>
                                    </p:cond>
                                  </p:end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1000"/>
                                        <p:tgtEl>
                                          <p:spTgt spid="35"/>
                                        </p:tgtEl>
                                      </p:cBhvr>
                                    </p:animEffect>
                                  </p:childTnLst>
                                </p:cTn>
                              </p:par>
                              <p:par>
                                <p:cTn id="39" presetID="22" presetClass="entr" presetSubtype="8" repeatCount="indefinite" fill="hold" nodeType="withEffect">
                                  <p:stCondLst>
                                    <p:cond delay="0"/>
                                  </p:stCondLst>
                                  <p:endCondLst>
                                    <p:cond evt="onNext" delay="0">
                                      <p:tgtEl>
                                        <p:sldTgt/>
                                      </p:tgtEl>
                                    </p:cond>
                                  </p:end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10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6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1" grpId="0"/>
      <p:bldP spid="2" grpId="0" animBg="1"/>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Antenna Gain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1808032"/>
              </p:ext>
            </p:extLst>
          </p:nvPr>
        </p:nvGraphicFramePr>
        <p:xfrm>
          <a:off x="2589213" y="1806575"/>
          <a:ext cx="6254752" cy="370840"/>
        </p:xfrm>
        <a:graphic>
          <a:graphicData uri="http://schemas.openxmlformats.org/drawingml/2006/table">
            <a:tbl>
              <a:tblPr firstRow="1" bandRow="1">
                <a:tableStyleId>{5940675A-B579-460E-94D1-54222C63F5DA}</a:tableStyleId>
              </a:tblPr>
              <a:tblGrid>
                <a:gridCol w="3127376"/>
                <a:gridCol w="3127376"/>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Input Power</a:t>
                      </a:r>
                      <a:endParaRPr lang="en-IN" b="1" dirty="0" smtClean="0"/>
                    </a:p>
                  </a:txBody>
                  <a:tcPr>
                    <a:solidFill>
                      <a:srgbClr val="673BBA">
                        <a:alpha val="26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Antenna Gain</a:t>
                      </a:r>
                      <a:endParaRPr lang="en-IN" b="1" dirty="0" smtClean="0"/>
                    </a:p>
                  </a:txBody>
                  <a:tcPr>
                    <a:solidFill>
                      <a:srgbClr val="673BBA">
                        <a:alpha val="26000"/>
                      </a:srgbClr>
                    </a:solid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698170722"/>
              </p:ext>
            </p:extLst>
          </p:nvPr>
        </p:nvGraphicFramePr>
        <p:xfrm>
          <a:off x="2589212" y="2177415"/>
          <a:ext cx="6254752" cy="370840"/>
        </p:xfrm>
        <a:graphic>
          <a:graphicData uri="http://schemas.openxmlformats.org/drawingml/2006/table">
            <a:tbl>
              <a:tblPr firstRow="1" bandRow="1">
                <a:tableStyleId>{5940675A-B579-460E-94D1-54222C63F5DA}</a:tableStyleId>
              </a:tblPr>
              <a:tblGrid>
                <a:gridCol w="3127376"/>
                <a:gridCol w="3127376"/>
              </a:tblGrid>
              <a:tr h="370840">
                <a:tc>
                  <a:txBody>
                    <a:bodyPr/>
                    <a:lstStyle/>
                    <a:p>
                      <a:r>
                        <a:rPr lang="en-US" dirty="0" smtClean="0"/>
                        <a:t>1 unit</a:t>
                      </a:r>
                      <a:endParaRPr lang="en-IN" dirty="0"/>
                    </a:p>
                  </a:txBody>
                  <a:tcPr/>
                </a:tc>
                <a:tc>
                  <a:txBody>
                    <a:bodyPr/>
                    <a:lstStyle/>
                    <a:p>
                      <a:r>
                        <a:rPr lang="en-US" dirty="0" smtClean="0"/>
                        <a:t>0dB</a:t>
                      </a:r>
                      <a:endParaRPr lang="en-IN"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7973027"/>
              </p:ext>
            </p:extLst>
          </p:nvPr>
        </p:nvGraphicFramePr>
        <p:xfrm>
          <a:off x="2589212" y="2548255"/>
          <a:ext cx="6254752" cy="370840"/>
        </p:xfrm>
        <a:graphic>
          <a:graphicData uri="http://schemas.openxmlformats.org/drawingml/2006/table">
            <a:tbl>
              <a:tblPr firstRow="1" bandRow="1">
                <a:tableStyleId>{5940675A-B579-460E-94D1-54222C63F5DA}</a:tableStyleId>
              </a:tblPr>
              <a:tblGrid>
                <a:gridCol w="3127376"/>
                <a:gridCol w="3127376"/>
              </a:tblGrid>
              <a:tr h="370840">
                <a:tc>
                  <a:txBody>
                    <a:bodyPr/>
                    <a:lstStyle/>
                    <a:p>
                      <a:r>
                        <a:rPr lang="en-US" dirty="0" smtClean="0"/>
                        <a:t>2 unit(x2)</a:t>
                      </a:r>
                      <a:endParaRPr lang="en-IN" dirty="0"/>
                    </a:p>
                  </a:txBody>
                  <a:tcPr>
                    <a:solidFill>
                      <a:srgbClr val="D8CCED"/>
                    </a:solidFill>
                  </a:tcPr>
                </a:tc>
                <a:tc>
                  <a:txBody>
                    <a:bodyPr/>
                    <a:lstStyle/>
                    <a:p>
                      <a:r>
                        <a:rPr lang="en-US" dirty="0" smtClean="0"/>
                        <a:t>3dB</a:t>
                      </a:r>
                      <a:endParaRPr lang="en-IN" dirty="0"/>
                    </a:p>
                  </a:txBody>
                  <a:tcPr>
                    <a:solidFill>
                      <a:srgbClr val="D8CCED"/>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277408243"/>
              </p:ext>
            </p:extLst>
          </p:nvPr>
        </p:nvGraphicFramePr>
        <p:xfrm>
          <a:off x="2589212" y="2919095"/>
          <a:ext cx="6254752" cy="370840"/>
        </p:xfrm>
        <a:graphic>
          <a:graphicData uri="http://schemas.openxmlformats.org/drawingml/2006/table">
            <a:tbl>
              <a:tblPr firstRow="1" bandRow="1">
                <a:tableStyleId>{5940675A-B579-460E-94D1-54222C63F5DA}</a:tableStyleId>
              </a:tblPr>
              <a:tblGrid>
                <a:gridCol w="3127376"/>
                <a:gridCol w="3127376"/>
              </a:tblGrid>
              <a:tr h="370840">
                <a:tc>
                  <a:txBody>
                    <a:bodyPr/>
                    <a:lstStyle/>
                    <a:p>
                      <a:r>
                        <a:rPr lang="en-US" dirty="0" smtClean="0"/>
                        <a:t>4 unit(x2 of 3dB)</a:t>
                      </a:r>
                      <a:endParaRPr lang="en-IN" dirty="0"/>
                    </a:p>
                  </a:txBody>
                  <a:tcPr/>
                </a:tc>
                <a:tc>
                  <a:txBody>
                    <a:bodyPr/>
                    <a:lstStyle/>
                    <a:p>
                      <a:r>
                        <a:rPr lang="en-US" dirty="0" smtClean="0"/>
                        <a:t>6dB</a:t>
                      </a:r>
                      <a:endParaRPr lang="en-IN"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900211823"/>
              </p:ext>
            </p:extLst>
          </p:nvPr>
        </p:nvGraphicFramePr>
        <p:xfrm>
          <a:off x="2589212" y="3289935"/>
          <a:ext cx="6254752" cy="370840"/>
        </p:xfrm>
        <a:graphic>
          <a:graphicData uri="http://schemas.openxmlformats.org/drawingml/2006/table">
            <a:tbl>
              <a:tblPr firstRow="1" bandRow="1">
                <a:tableStyleId>{5940675A-B579-460E-94D1-54222C63F5DA}</a:tableStyleId>
              </a:tblPr>
              <a:tblGrid>
                <a:gridCol w="3127376"/>
                <a:gridCol w="3127376"/>
              </a:tblGrid>
              <a:tr h="370840">
                <a:tc>
                  <a:txBody>
                    <a:bodyPr/>
                    <a:lstStyle/>
                    <a:p>
                      <a:r>
                        <a:rPr lang="en-US" dirty="0" smtClean="0"/>
                        <a:t>32 unit(x8 of 6dB)</a:t>
                      </a:r>
                      <a:endParaRPr lang="en-IN" dirty="0"/>
                    </a:p>
                  </a:txBody>
                  <a:tcPr>
                    <a:solidFill>
                      <a:srgbClr val="D8CCED"/>
                    </a:solidFill>
                  </a:tcPr>
                </a:tc>
                <a:tc>
                  <a:txBody>
                    <a:bodyPr/>
                    <a:lstStyle/>
                    <a:p>
                      <a:r>
                        <a:rPr lang="en-US" dirty="0" smtClean="0"/>
                        <a:t>15dB</a:t>
                      </a:r>
                      <a:endParaRPr lang="en-IN" dirty="0"/>
                    </a:p>
                  </a:txBody>
                  <a:tcPr>
                    <a:solidFill>
                      <a:srgbClr val="D8CCED"/>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533706828"/>
              </p:ext>
            </p:extLst>
          </p:nvPr>
        </p:nvGraphicFramePr>
        <p:xfrm>
          <a:off x="2589212" y="3660775"/>
          <a:ext cx="6254752" cy="370840"/>
        </p:xfrm>
        <a:graphic>
          <a:graphicData uri="http://schemas.openxmlformats.org/drawingml/2006/table">
            <a:tbl>
              <a:tblPr firstRow="1" bandRow="1">
                <a:tableStyleId>{5940675A-B579-460E-94D1-54222C63F5DA}</a:tableStyleId>
              </a:tblPr>
              <a:tblGrid>
                <a:gridCol w="3127376"/>
                <a:gridCol w="3127376"/>
              </a:tblGrid>
              <a:tr h="370840">
                <a:tc>
                  <a:txBody>
                    <a:bodyPr/>
                    <a:lstStyle/>
                    <a:p>
                      <a:r>
                        <a:rPr lang="en-US" dirty="0" smtClean="0"/>
                        <a:t>1000 unit(x32 of 15dB)</a:t>
                      </a:r>
                      <a:endParaRPr lang="en-IN" dirty="0"/>
                    </a:p>
                  </a:txBody>
                  <a:tcPr/>
                </a:tc>
                <a:tc>
                  <a:txBody>
                    <a:bodyPr/>
                    <a:lstStyle/>
                    <a:p>
                      <a:r>
                        <a:rPr lang="en-US" dirty="0" smtClean="0"/>
                        <a:t>30dB</a:t>
                      </a:r>
                      <a:endParaRPr lang="en-IN" dirty="0"/>
                    </a:p>
                  </a:txBody>
                  <a:tcPr/>
                </a:tc>
              </a:tr>
            </a:tbl>
          </a:graphicData>
        </a:graphic>
      </p:graphicFrame>
    </p:spTree>
    <p:extLst>
      <p:ext uri="{BB962C8B-B14F-4D97-AF65-F5344CB8AC3E}">
        <p14:creationId xmlns:p14="http://schemas.microsoft.com/office/powerpoint/2010/main" val="272601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Antenna Gain</a:t>
            </a:r>
          </a:p>
        </p:txBody>
      </p:sp>
      <p:sp>
        <p:nvSpPr>
          <p:cNvPr id="3" name="Content Placeholder 2"/>
          <p:cNvSpPr>
            <a:spLocks noGrp="1"/>
          </p:cNvSpPr>
          <p:nvPr>
            <p:ph idx="1"/>
          </p:nvPr>
        </p:nvSpPr>
        <p:spPr>
          <a:xfrm>
            <a:off x="131180" y="863444"/>
            <a:ext cx="8749979" cy="5590565"/>
          </a:xfrm>
        </p:spPr>
        <p:txBody>
          <a:bodyPr/>
          <a:lstStyle/>
          <a:p>
            <a:r>
              <a:rPr lang="en-US" altLang="en-US" b="1" dirty="0"/>
              <a:t>Antenna gain</a:t>
            </a:r>
          </a:p>
          <a:p>
            <a:pPr lvl="1"/>
            <a:r>
              <a:rPr lang="en-US" altLang="en-US" dirty="0"/>
              <a:t>A measure of the </a:t>
            </a:r>
            <a:r>
              <a:rPr lang="en-US" altLang="en-US" dirty="0">
                <a:solidFill>
                  <a:srgbClr val="673BBA"/>
                </a:solidFill>
              </a:rPr>
              <a:t>directionality</a:t>
            </a:r>
            <a:r>
              <a:rPr lang="en-US" altLang="en-US" dirty="0"/>
              <a:t> of an antenna</a:t>
            </a:r>
            <a:r>
              <a:rPr lang="en-US" altLang="en-US" dirty="0" smtClean="0"/>
              <a:t>.</a:t>
            </a:r>
          </a:p>
          <a:p>
            <a:pPr lvl="1"/>
            <a:r>
              <a:rPr lang="en-IN" dirty="0"/>
              <a:t>Antenna gain is </a:t>
            </a:r>
            <a:r>
              <a:rPr lang="en-IN" dirty="0" smtClean="0"/>
              <a:t>an </a:t>
            </a:r>
            <a:r>
              <a:rPr lang="en-IN" dirty="0"/>
              <a:t>ability of the antenna to radiate more or less in any direction compared to a theoretical antenna.</a:t>
            </a:r>
            <a:endParaRPr lang="en-US" altLang="en-US" dirty="0"/>
          </a:p>
          <a:p>
            <a:pPr lvl="1"/>
            <a:r>
              <a:rPr lang="en-US" altLang="en-US" dirty="0">
                <a:solidFill>
                  <a:srgbClr val="673BBA"/>
                </a:solidFill>
              </a:rPr>
              <a:t>Power output</a:t>
            </a:r>
            <a:r>
              <a:rPr lang="en-US" altLang="en-US" dirty="0"/>
              <a:t>, in a particular direction, compared to that produced in any direction by a perfect omnidirectional antenna (isotropic antenna</a:t>
            </a:r>
            <a:r>
              <a:rPr lang="en-US" altLang="en-US" dirty="0" smtClean="0"/>
              <a:t>)</a:t>
            </a:r>
          </a:p>
          <a:p>
            <a:pPr lvl="1"/>
            <a:r>
              <a:rPr lang="en-US" altLang="en-US" dirty="0" smtClean="0"/>
              <a:t>Gain is measured in </a:t>
            </a:r>
            <a:r>
              <a:rPr lang="en-US" altLang="en-US" dirty="0" err="1" smtClean="0"/>
              <a:t>decibals</a:t>
            </a:r>
            <a:r>
              <a:rPr lang="en-US" altLang="en-US" dirty="0" smtClean="0"/>
              <a:t>(dB)</a:t>
            </a:r>
            <a:endParaRPr lang="en-US" altLang="en-US" dirty="0"/>
          </a:p>
          <a:p>
            <a:r>
              <a:rPr lang="en-US" altLang="en-US" b="1" dirty="0"/>
              <a:t>Effective area</a:t>
            </a:r>
          </a:p>
          <a:p>
            <a:pPr lvl="1"/>
            <a:r>
              <a:rPr lang="en-US" altLang="en-US" dirty="0"/>
              <a:t>Related to </a:t>
            </a:r>
            <a:r>
              <a:rPr lang="en-US" altLang="en-US" dirty="0">
                <a:solidFill>
                  <a:srgbClr val="673BBA"/>
                </a:solidFill>
              </a:rPr>
              <a:t>physical size </a:t>
            </a:r>
            <a:r>
              <a:rPr lang="en-US" altLang="en-US" dirty="0"/>
              <a:t>and </a:t>
            </a:r>
            <a:r>
              <a:rPr lang="en-US" altLang="en-US" dirty="0">
                <a:solidFill>
                  <a:srgbClr val="673BBA"/>
                </a:solidFill>
              </a:rPr>
              <a:t>shape of </a:t>
            </a:r>
            <a:r>
              <a:rPr lang="en-US" altLang="en-US" dirty="0" smtClean="0">
                <a:solidFill>
                  <a:srgbClr val="673BBA"/>
                </a:solidFill>
              </a:rPr>
              <a:t>antenna</a:t>
            </a:r>
          </a:p>
          <a:p>
            <a:pPr lvl="1"/>
            <a:r>
              <a:rPr lang="en-IN" dirty="0" smtClean="0"/>
              <a:t>if </a:t>
            </a:r>
            <a:r>
              <a:rPr lang="en-IN" dirty="0"/>
              <a:t>an antenna could be made as a perfect sphere, it would radiate equally in all directions. Such an antenna is theoretically called an isotropic antenna</a:t>
            </a:r>
            <a:endParaRPr lang="en-US" altLang="en-US" dirty="0" smtClean="0">
              <a:solidFill>
                <a:srgbClr val="673BBA"/>
              </a:solidFill>
            </a:endParaRPr>
          </a:p>
          <a:p>
            <a:pPr lvl="1"/>
            <a:r>
              <a:rPr lang="en-IN" dirty="0"/>
              <a:t>Omni antennas typically radiate with a gain of 2.1 dB over an isotropic antenna. </a:t>
            </a:r>
            <a:endParaRPr lang="en-IN" dirty="0" smtClean="0"/>
          </a:p>
          <a:p>
            <a:pPr lvl="1"/>
            <a:r>
              <a:rPr lang="en-IN" dirty="0"/>
              <a:t>Directional antennas can be configured with gains up to more than 20 </a:t>
            </a:r>
            <a:r>
              <a:rPr lang="en-IN" dirty="0" err="1"/>
              <a:t>dB.</a:t>
            </a:r>
            <a:r>
              <a:rPr lang="en-IN" dirty="0"/>
              <a:t> </a:t>
            </a:r>
            <a:endParaRPr lang="en-IN" dirty="0" smtClean="0"/>
          </a:p>
          <a:p>
            <a:pPr lvl="1"/>
            <a:r>
              <a:rPr lang="en-IN" dirty="0"/>
              <a:t>Antenna gain is most easily derived by considering all antennas as transmitting antennas.</a:t>
            </a:r>
            <a:endParaRPr lang="en-US" altLang="en-US" dirty="0">
              <a:solidFill>
                <a:srgbClr val="673BBA"/>
              </a:solidFill>
            </a:endParaRPr>
          </a:p>
          <a:p>
            <a:endParaRPr lang="en-IN" dirty="0"/>
          </a:p>
        </p:txBody>
      </p:sp>
      <p:pic>
        <p:nvPicPr>
          <p:cNvPr id="11266" name="Picture 2" descr="Articles for EMC compliance test antenn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1159" y="863444"/>
            <a:ext cx="3162467" cy="175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Antenna Gain</a:t>
            </a:r>
          </a:p>
        </p:txBody>
      </p:sp>
      <p:sp>
        <p:nvSpPr>
          <p:cNvPr id="3" name="Content Placeholder 2"/>
          <p:cNvSpPr>
            <a:spLocks noGrp="1"/>
          </p:cNvSpPr>
          <p:nvPr>
            <p:ph idx="1"/>
          </p:nvPr>
        </p:nvSpPr>
        <p:spPr/>
        <p:txBody>
          <a:bodyPr/>
          <a:lstStyle/>
          <a:p>
            <a:r>
              <a:rPr lang="en-IN" dirty="0"/>
              <a:t>Relationship between </a:t>
            </a:r>
            <a:r>
              <a:rPr lang="en-IN" dirty="0">
                <a:solidFill>
                  <a:srgbClr val="673BBA"/>
                </a:solidFill>
              </a:rPr>
              <a:t>antenna gain </a:t>
            </a:r>
            <a:r>
              <a:rPr lang="en-IN" dirty="0"/>
              <a:t>and </a:t>
            </a:r>
            <a:r>
              <a:rPr lang="en-IN" dirty="0">
                <a:solidFill>
                  <a:srgbClr val="673BBA"/>
                </a:solidFill>
              </a:rPr>
              <a:t>effective </a:t>
            </a:r>
            <a:r>
              <a:rPr lang="en-IN" dirty="0" smtClean="0">
                <a:solidFill>
                  <a:srgbClr val="673BBA"/>
                </a:solidFill>
              </a:rPr>
              <a:t>area</a:t>
            </a:r>
          </a:p>
          <a:p>
            <a:endParaRPr lang="en-IN" dirty="0"/>
          </a:p>
          <a:p>
            <a:endParaRPr lang="en-IN" dirty="0"/>
          </a:p>
          <a:p>
            <a:endParaRPr lang="en-IN" dirty="0"/>
          </a:p>
          <a:p>
            <a:endParaRPr lang="en-IN" dirty="0"/>
          </a:p>
          <a:p>
            <a:pPr marL="2871788" indent="0">
              <a:buNone/>
            </a:pPr>
            <a:r>
              <a:rPr lang="en-IN" dirty="0"/>
              <a:t>G = antenna gain</a:t>
            </a:r>
          </a:p>
          <a:p>
            <a:pPr marL="2871788" indent="0">
              <a:buNone/>
            </a:pPr>
            <a:r>
              <a:rPr lang="en-IN" dirty="0"/>
              <a:t>Ae = effective area</a:t>
            </a:r>
          </a:p>
          <a:p>
            <a:pPr marL="2871788" indent="0">
              <a:buNone/>
            </a:pPr>
            <a:r>
              <a:rPr lang="en-IN" dirty="0"/>
              <a:t>f = carrier frequency</a:t>
            </a:r>
          </a:p>
          <a:p>
            <a:pPr marL="2871788" indent="0">
              <a:buNone/>
            </a:pPr>
            <a:r>
              <a:rPr lang="en-IN" dirty="0"/>
              <a:t>c = speed of light (» 3 X</a:t>
            </a:r>
            <a:r>
              <a:rPr lang="en-IN" dirty="0" smtClean="0"/>
              <a:t>10</a:t>
            </a:r>
            <a:r>
              <a:rPr lang="en-IN" baseline="30000" dirty="0" smtClean="0"/>
              <a:t>8</a:t>
            </a:r>
            <a:r>
              <a:rPr lang="en-IN" dirty="0" smtClean="0"/>
              <a:t> </a:t>
            </a:r>
            <a:r>
              <a:rPr lang="en-IN" dirty="0"/>
              <a:t>m/s)</a:t>
            </a:r>
          </a:p>
          <a:p>
            <a:pPr marL="2871788" indent="0">
              <a:buNone/>
            </a:pPr>
            <a:r>
              <a:rPr lang="en-IN" dirty="0"/>
              <a:t>λ</a:t>
            </a:r>
            <a:r>
              <a:rPr lang="en-IN" dirty="0" smtClean="0"/>
              <a:t> </a:t>
            </a:r>
            <a:r>
              <a:rPr lang="en-IN" dirty="0"/>
              <a:t>= carrier wavelength</a:t>
            </a:r>
          </a:p>
          <a:p>
            <a:endParaRPr lang="en-IN" dirty="0"/>
          </a:p>
        </p:txBody>
      </p:sp>
      <p:graphicFrame>
        <p:nvGraphicFramePr>
          <p:cNvPr id="4" name="Object 4"/>
          <p:cNvGraphicFramePr>
            <a:graphicFrameLocks noChangeAspect="1"/>
          </p:cNvGraphicFramePr>
          <p:nvPr>
            <p:extLst>
              <p:ext uri="{D42A27DB-BD31-4B8C-83A1-F6EECF244321}">
                <p14:modId xmlns:p14="http://schemas.microsoft.com/office/powerpoint/2010/main" val="3595768294"/>
              </p:ext>
            </p:extLst>
          </p:nvPr>
        </p:nvGraphicFramePr>
        <p:xfrm>
          <a:off x="3051175" y="1504950"/>
          <a:ext cx="3311525" cy="1116013"/>
        </p:xfrm>
        <a:graphic>
          <a:graphicData uri="http://schemas.openxmlformats.org/presentationml/2006/ole">
            <mc:AlternateContent xmlns:mc="http://schemas.openxmlformats.org/markup-compatibility/2006">
              <mc:Choice xmlns:v="urn:schemas-microsoft-com:vml" Requires="v">
                <p:oleObj spid="_x0000_s12798" name="Equation" r:id="rId3" imgW="1244520" imgH="419040" progId="Equation.3">
                  <p:embed/>
                </p:oleObj>
              </mc:Choice>
              <mc:Fallback>
                <p:oleObj name="Equation" r:id="rId3" imgW="1244520" imgH="419040" progId="Equation.3">
                  <p:embed/>
                  <p:pic>
                    <p:nvPicPr>
                      <p:cNvPr id="0" name=""/>
                      <p:cNvPicPr>
                        <a:picLocks noChangeAspect="1" noChangeArrowheads="1"/>
                      </p:cNvPicPr>
                      <p:nvPr/>
                    </p:nvPicPr>
                    <p:blipFill>
                      <a:blip r:embed="rId4"/>
                      <a:srcRect/>
                      <a:stretch>
                        <a:fillRect/>
                      </a:stretch>
                    </p:blipFill>
                    <p:spPr bwMode="auto">
                      <a:xfrm>
                        <a:off x="3051175" y="1504950"/>
                        <a:ext cx="3311525"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3502010"/>
              </p:ext>
            </p:extLst>
          </p:nvPr>
        </p:nvGraphicFramePr>
        <p:xfrm>
          <a:off x="8486775" y="1504950"/>
          <a:ext cx="1452563" cy="1116013"/>
        </p:xfrm>
        <a:graphic>
          <a:graphicData uri="http://schemas.openxmlformats.org/presentationml/2006/ole">
            <mc:AlternateContent xmlns:mc="http://schemas.openxmlformats.org/markup-compatibility/2006">
              <mc:Choice xmlns:v="urn:schemas-microsoft-com:vml" Requires="v">
                <p:oleObj spid="_x0000_s12799" name="Equation" r:id="rId5" imgW="545760" imgH="419040" progId="Equation.3">
                  <p:embed/>
                </p:oleObj>
              </mc:Choice>
              <mc:Fallback>
                <p:oleObj name="Equation" r:id="rId5" imgW="545760" imgH="419040" progId="Equation.3">
                  <p:embed/>
                  <p:pic>
                    <p:nvPicPr>
                      <p:cNvPr id="0" name=""/>
                      <p:cNvPicPr>
                        <a:picLocks noChangeAspect="1" noChangeArrowheads="1"/>
                      </p:cNvPicPr>
                      <p:nvPr/>
                    </p:nvPicPr>
                    <p:blipFill>
                      <a:blip r:embed="rId6"/>
                      <a:srcRect/>
                      <a:stretch>
                        <a:fillRect/>
                      </a:stretch>
                    </p:blipFill>
                    <p:spPr bwMode="auto">
                      <a:xfrm>
                        <a:off x="8486775" y="1504950"/>
                        <a:ext cx="1452563"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7938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Antenna Gain</a:t>
            </a:r>
          </a:p>
        </p:txBody>
      </p:sp>
      <p:graphicFrame>
        <p:nvGraphicFramePr>
          <p:cNvPr id="4" name="Group 50"/>
          <p:cNvGraphicFramePr>
            <a:graphicFrameLocks/>
          </p:cNvGraphicFramePr>
          <p:nvPr>
            <p:extLst>
              <p:ext uri="{D42A27DB-BD31-4B8C-83A1-F6EECF244321}">
                <p14:modId xmlns:p14="http://schemas.microsoft.com/office/powerpoint/2010/main" val="2063463954"/>
              </p:ext>
            </p:extLst>
          </p:nvPr>
        </p:nvGraphicFramePr>
        <p:xfrm>
          <a:off x="468086" y="928460"/>
          <a:ext cx="8269288" cy="4421327"/>
        </p:xfrm>
        <a:graphic>
          <a:graphicData uri="http://schemas.openxmlformats.org/drawingml/2006/table">
            <a:tbl>
              <a:tblPr/>
              <a:tblGrid>
                <a:gridCol w="4038600"/>
                <a:gridCol w="2438400"/>
                <a:gridCol w="1792288"/>
              </a:tblGrid>
              <a:tr h="588861">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dirty="0" smtClean="0">
                          <a:ln>
                            <a:noFill/>
                          </a:ln>
                          <a:solidFill>
                            <a:schemeClr val="tx1"/>
                          </a:solidFill>
                          <a:effectLst/>
                          <a:latin typeface="+mn-lt"/>
                        </a:rPr>
                        <a:t>Type of antenna</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73BBA">
                        <a:alpha val="27000"/>
                      </a:srgbClr>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dirty="0" smtClean="0">
                          <a:ln>
                            <a:noFill/>
                          </a:ln>
                          <a:solidFill>
                            <a:schemeClr val="tx1"/>
                          </a:solidFill>
                          <a:effectLst/>
                          <a:latin typeface="+mn-lt"/>
                        </a:rPr>
                        <a:t>Effective area</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73BBA">
                        <a:alpha val="27000"/>
                      </a:srgbClr>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dirty="0" smtClean="0">
                          <a:ln>
                            <a:noFill/>
                          </a:ln>
                          <a:solidFill>
                            <a:schemeClr val="tx1"/>
                          </a:solidFill>
                          <a:effectLst/>
                          <a:latin typeface="+mn-lt"/>
                        </a:rPr>
                        <a:t>Power gain</a:t>
                      </a: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73BBA">
                        <a:alpha val="27000"/>
                      </a:srgbClr>
                    </a:solidFill>
                  </a:tcPr>
                </a:tc>
              </a:tr>
              <a:tr h="58568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rPr>
                        <a:t>Isotropic</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he-IL" altLang="en-US" sz="2400" b="0" i="0" u="none" strike="noStrike" cap="none" normalizeH="0" baseline="0" smtClean="0">
                          <a:ln>
                            <a:noFill/>
                          </a:ln>
                          <a:solidFill>
                            <a:schemeClr val="tx1"/>
                          </a:solidFill>
                          <a:effectLst/>
                          <a:latin typeface="+mn-lt"/>
                          <a:cs typeface="Tahoma" panose="020B0604030504040204" pitchFamily="34" charset="0"/>
                        </a:rPr>
                        <a:t>ג</a:t>
                      </a:r>
                      <a:r>
                        <a:rPr kumimoji="0" lang="en-US" altLang="en-US" sz="2400" b="0" i="0" u="none" strike="noStrike" cap="none" normalizeH="0" baseline="30000" smtClean="0">
                          <a:ln>
                            <a:noFill/>
                          </a:ln>
                          <a:solidFill>
                            <a:schemeClr val="tx1"/>
                          </a:solidFill>
                          <a:effectLst/>
                          <a:latin typeface="+mn-lt"/>
                          <a:cs typeface="Tahoma" panose="020B0604030504040204" pitchFamily="34" charset="0"/>
                        </a:rPr>
                        <a:t>2</a:t>
                      </a:r>
                      <a:r>
                        <a:rPr kumimoji="0" lang="en-US" altLang="en-US" sz="2400" b="0" i="0" u="none" strike="noStrike" cap="none" normalizeH="0" baseline="0" smtClean="0">
                          <a:ln>
                            <a:noFill/>
                          </a:ln>
                          <a:solidFill>
                            <a:schemeClr val="tx1"/>
                          </a:solidFill>
                          <a:effectLst/>
                          <a:latin typeface="+mn-lt"/>
                          <a:cs typeface="Tahoma" panose="020B0604030504040204" pitchFamily="34" charset="0"/>
                        </a:rPr>
                        <a:t>/4</a:t>
                      </a:r>
                      <a:r>
                        <a:rPr kumimoji="0" lang="en-US" altLang="en-US" sz="2400" b="0" i="0" u="none" strike="noStrike" cap="none" normalizeH="0" baseline="0" smtClean="0">
                          <a:ln>
                            <a:noFill/>
                          </a:ln>
                          <a:solidFill>
                            <a:schemeClr val="tx1"/>
                          </a:solidFill>
                          <a:effectLst/>
                          <a:latin typeface="+mn-lt"/>
                          <a:cs typeface="Tahoma" panose="020B0604030504040204" pitchFamily="34" charset="0"/>
                          <a:sym typeface="Symbol" panose="05050102010706020507" pitchFamily="18" charset="2"/>
                        </a:rPr>
                        <a:t></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smtClean="0">
                          <a:ln>
                            <a:noFill/>
                          </a:ln>
                          <a:solidFill>
                            <a:schemeClr val="tx1"/>
                          </a:solidFill>
                          <a:effectLst/>
                          <a:latin typeface="+mn-lt"/>
                        </a:rPr>
                        <a:t>1</a:t>
                      </a: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8959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rPr>
                        <a:t>Infinitesimal dipole or loop</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6CAEC"/>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cs typeface="Tahoma" panose="020B0604030504040204" pitchFamily="34" charset="0"/>
                          <a:sym typeface="Symbol" panose="05050102010706020507" pitchFamily="18" charset="2"/>
                        </a:rPr>
                        <a:t>1.5</a:t>
                      </a:r>
                      <a:r>
                        <a:rPr kumimoji="0" lang="en-US" altLang="en-US" sz="2400" b="0" i="0" u="none" strike="noStrike" cap="none" normalizeH="0" baseline="30000" dirty="0" smtClean="0">
                          <a:ln>
                            <a:noFill/>
                          </a:ln>
                          <a:solidFill>
                            <a:schemeClr val="tx1"/>
                          </a:solidFill>
                          <a:effectLst/>
                          <a:latin typeface="+mn-lt"/>
                          <a:cs typeface="Tahoma" panose="020B0604030504040204" pitchFamily="34" charset="0"/>
                          <a:sym typeface="Symbol" panose="05050102010706020507" pitchFamily="18" charset="2"/>
                        </a:rPr>
                        <a:t>2</a:t>
                      </a:r>
                      <a:r>
                        <a:rPr kumimoji="0" lang="en-US" altLang="en-US" sz="2400" b="0" i="0" u="none" strike="noStrike" cap="none" normalizeH="0" baseline="0" dirty="0" smtClean="0">
                          <a:ln>
                            <a:noFill/>
                          </a:ln>
                          <a:solidFill>
                            <a:schemeClr val="tx1"/>
                          </a:solidFill>
                          <a:effectLst/>
                          <a:latin typeface="+mn-lt"/>
                          <a:cs typeface="Tahoma" panose="020B0604030504040204" pitchFamily="34" charset="0"/>
                        </a:rPr>
                        <a:t>/4</a:t>
                      </a:r>
                      <a:r>
                        <a:rPr kumimoji="0" lang="en-US" altLang="en-US" sz="2400" b="0" i="0" u="none" strike="noStrike" cap="none" normalizeH="0" baseline="0" dirty="0" smtClean="0">
                          <a:ln>
                            <a:noFill/>
                          </a:ln>
                          <a:solidFill>
                            <a:schemeClr val="tx1"/>
                          </a:solidFill>
                          <a:effectLst/>
                          <a:latin typeface="+mn-lt"/>
                          <a:cs typeface="Tahoma" panose="020B0604030504040204" pitchFamily="34" charset="0"/>
                          <a:sym typeface="Symbol" panose="05050102010706020507" pitchFamily="18" charset="2"/>
                        </a:rPr>
                        <a:t></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400" b="0" i="0" u="none" strike="noStrike" cap="none" normalizeH="0" baseline="0" dirty="0" smtClean="0">
                        <a:ln>
                          <a:noFill/>
                        </a:ln>
                        <a:solidFill>
                          <a:schemeClr val="tx1"/>
                        </a:solidFill>
                        <a:effectLst/>
                        <a:latin typeface="+mn-lt"/>
                      </a:endParaRP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6CAEC"/>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rPr>
                        <a:t>1.5</a:t>
                      </a: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6CAEC"/>
                    </a:solidFill>
                  </a:tcPr>
                </a:tc>
              </a:tr>
              <a:tr h="587274">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smtClean="0">
                          <a:ln>
                            <a:noFill/>
                          </a:ln>
                          <a:solidFill>
                            <a:schemeClr val="tx1"/>
                          </a:solidFill>
                          <a:effectLst/>
                          <a:latin typeface="+mn-lt"/>
                        </a:rPr>
                        <a:t>Half-wave dipole</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cs typeface="Tahoma" panose="020B0604030504040204" pitchFamily="34" charset="0"/>
                          <a:sym typeface="Symbol" panose="05050102010706020507" pitchFamily="18" charset="2"/>
                        </a:rPr>
                        <a:t>1.64</a:t>
                      </a:r>
                      <a:r>
                        <a:rPr kumimoji="0" lang="en-US" altLang="en-US" sz="2400" b="0" i="0" u="none" strike="noStrike" cap="none" normalizeH="0" baseline="30000" dirty="0" smtClean="0">
                          <a:ln>
                            <a:noFill/>
                          </a:ln>
                          <a:solidFill>
                            <a:schemeClr val="tx1"/>
                          </a:solidFill>
                          <a:effectLst/>
                          <a:latin typeface="+mn-lt"/>
                          <a:cs typeface="Tahoma" panose="020B0604030504040204" pitchFamily="34" charset="0"/>
                          <a:sym typeface="Symbol" panose="05050102010706020507" pitchFamily="18" charset="2"/>
                        </a:rPr>
                        <a:t>2</a:t>
                      </a:r>
                      <a:r>
                        <a:rPr kumimoji="0" lang="en-US" altLang="en-US" sz="2400" b="0" i="0" u="none" strike="noStrike" cap="none" normalizeH="0" baseline="0" dirty="0" smtClean="0">
                          <a:ln>
                            <a:noFill/>
                          </a:ln>
                          <a:solidFill>
                            <a:schemeClr val="tx1"/>
                          </a:solidFill>
                          <a:effectLst/>
                          <a:latin typeface="+mn-lt"/>
                          <a:cs typeface="Tahoma" panose="020B0604030504040204" pitchFamily="34" charset="0"/>
                        </a:rPr>
                        <a:t>/4</a:t>
                      </a:r>
                      <a:r>
                        <a:rPr kumimoji="0" lang="en-US" altLang="en-US" sz="2400" b="0" i="0" u="none" strike="noStrike" cap="none" normalizeH="0" baseline="0" dirty="0" smtClean="0">
                          <a:ln>
                            <a:noFill/>
                          </a:ln>
                          <a:solidFill>
                            <a:schemeClr val="tx1"/>
                          </a:solidFill>
                          <a:effectLst/>
                          <a:latin typeface="+mn-lt"/>
                          <a:cs typeface="Tahoma" panose="020B0604030504040204" pitchFamily="34" charset="0"/>
                          <a:sym typeface="Symbol" panose="05050102010706020507" pitchFamily="18" charset="2"/>
                        </a:rPr>
                        <a:t></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smtClean="0">
                          <a:ln>
                            <a:noFill/>
                          </a:ln>
                          <a:solidFill>
                            <a:schemeClr val="tx1"/>
                          </a:solidFill>
                          <a:effectLst/>
                          <a:latin typeface="+mn-lt"/>
                        </a:rPr>
                        <a:t>1.64</a:t>
                      </a: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88861">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rPr>
                        <a:t>Horn, mouth area A</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6CAEC"/>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rPr>
                        <a:t>0.81A</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6CAEC"/>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rPr>
                        <a:t>10A/ </a:t>
                      </a:r>
                      <a:r>
                        <a:rPr kumimoji="0" lang="en-US" altLang="en-US" sz="2400" b="0" i="0" u="none" strike="noStrike" cap="none" normalizeH="0" baseline="0" dirty="0" smtClean="0">
                          <a:ln>
                            <a:noFill/>
                          </a:ln>
                          <a:solidFill>
                            <a:schemeClr val="tx1"/>
                          </a:solidFill>
                          <a:effectLst/>
                          <a:latin typeface="+mn-lt"/>
                          <a:cs typeface="Tahoma" panose="020B0604030504040204" pitchFamily="34" charset="0"/>
                          <a:sym typeface="Symbol" panose="05050102010706020507" pitchFamily="18" charset="2"/>
                        </a:rPr>
                        <a:t></a:t>
                      </a:r>
                      <a:r>
                        <a:rPr kumimoji="0" lang="en-US" altLang="en-US" sz="2400" b="0" i="0" u="none" strike="noStrike" cap="none" normalizeH="0" baseline="30000" dirty="0" smtClean="0">
                          <a:ln>
                            <a:noFill/>
                          </a:ln>
                          <a:solidFill>
                            <a:schemeClr val="tx1"/>
                          </a:solidFill>
                          <a:effectLst/>
                          <a:latin typeface="+mn-lt"/>
                          <a:cs typeface="Tahoma" panose="020B0604030504040204" pitchFamily="34" charset="0"/>
                          <a:sym typeface="Symbol" panose="05050102010706020507" pitchFamily="18" charset="2"/>
                        </a:rPr>
                        <a:t>2</a:t>
                      </a:r>
                      <a:endParaRPr kumimoji="0" lang="en-US" altLang="en-US" sz="2400" b="0" i="0" u="none" strike="noStrike" cap="none" normalizeH="0" baseline="0" dirty="0" smtClean="0">
                        <a:ln>
                          <a:noFill/>
                        </a:ln>
                        <a:solidFill>
                          <a:schemeClr val="tx1"/>
                        </a:solidFill>
                        <a:effectLst/>
                        <a:latin typeface="+mn-lt"/>
                        <a:cs typeface="Tahoma" panose="020B0604030504040204" pitchFamily="34" charset="0"/>
                      </a:endParaRP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6CAEC"/>
                    </a:solidFill>
                  </a:tcPr>
                </a:tc>
              </a:tr>
              <a:tr h="58568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smtClean="0">
                          <a:ln>
                            <a:noFill/>
                          </a:ln>
                          <a:solidFill>
                            <a:schemeClr val="tx1"/>
                          </a:solidFill>
                          <a:effectLst/>
                          <a:latin typeface="+mn-lt"/>
                        </a:rPr>
                        <a:t>Parabolic, face area A</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rPr>
                        <a:t>0.56A</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smtClean="0">
                          <a:ln>
                            <a:noFill/>
                          </a:ln>
                          <a:solidFill>
                            <a:schemeClr val="tx1"/>
                          </a:solidFill>
                          <a:effectLst/>
                          <a:latin typeface="+mn-lt"/>
                        </a:rPr>
                        <a:t>7A/ </a:t>
                      </a:r>
                      <a:r>
                        <a:rPr kumimoji="0" lang="en-US" altLang="en-US" sz="2400" b="0" i="0" u="none" strike="noStrike" cap="none" normalizeH="0" baseline="0" smtClean="0">
                          <a:ln>
                            <a:noFill/>
                          </a:ln>
                          <a:solidFill>
                            <a:schemeClr val="tx1"/>
                          </a:solidFill>
                          <a:effectLst/>
                          <a:latin typeface="+mn-lt"/>
                          <a:cs typeface="Tahoma" panose="020B0604030504040204" pitchFamily="34" charset="0"/>
                          <a:sym typeface="Symbol" panose="05050102010706020507" pitchFamily="18" charset="2"/>
                        </a:rPr>
                        <a:t></a:t>
                      </a:r>
                      <a:r>
                        <a:rPr kumimoji="0" lang="en-US" altLang="en-US" sz="2400" b="0" i="0" u="none" strike="noStrike" cap="none" normalizeH="0" baseline="30000" smtClean="0">
                          <a:ln>
                            <a:noFill/>
                          </a:ln>
                          <a:solidFill>
                            <a:schemeClr val="tx1"/>
                          </a:solidFill>
                          <a:effectLst/>
                          <a:latin typeface="+mn-lt"/>
                          <a:cs typeface="Tahoma" panose="020B0604030504040204" pitchFamily="34" charset="0"/>
                          <a:sym typeface="Symbol" panose="05050102010706020507" pitchFamily="18" charset="2"/>
                        </a:rPr>
                        <a:t>2</a:t>
                      </a: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88861">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rPr>
                        <a:t>turnstile</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6CAEC"/>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rPr>
                        <a:t>1.15</a:t>
                      </a:r>
                      <a:r>
                        <a:rPr kumimoji="0" lang="en-US" altLang="en-US" sz="2400" b="0" i="0" u="none" strike="noStrike" cap="none" normalizeH="0" baseline="0" dirty="0" smtClean="0">
                          <a:ln>
                            <a:noFill/>
                          </a:ln>
                          <a:solidFill>
                            <a:schemeClr val="tx1"/>
                          </a:solidFill>
                          <a:effectLst/>
                          <a:latin typeface="+mn-lt"/>
                          <a:cs typeface="Tahoma" panose="020B0604030504040204" pitchFamily="34" charset="0"/>
                          <a:sym typeface="Symbol" panose="05050102010706020507" pitchFamily="18" charset="2"/>
                        </a:rPr>
                        <a:t></a:t>
                      </a:r>
                      <a:r>
                        <a:rPr kumimoji="0" lang="en-US" altLang="en-US" sz="2400" b="0" i="0" u="none" strike="noStrike" cap="none" normalizeH="0" baseline="30000" dirty="0" smtClean="0">
                          <a:ln>
                            <a:noFill/>
                          </a:ln>
                          <a:solidFill>
                            <a:schemeClr val="tx1"/>
                          </a:solidFill>
                          <a:effectLst/>
                          <a:latin typeface="+mn-lt"/>
                          <a:cs typeface="Tahoma" panose="020B0604030504040204" pitchFamily="34" charset="0"/>
                          <a:sym typeface="Symbol" panose="05050102010706020507" pitchFamily="18" charset="2"/>
                        </a:rPr>
                        <a:t>2</a:t>
                      </a:r>
                      <a:r>
                        <a:rPr kumimoji="0" lang="en-US" altLang="en-US" sz="2400" b="0" i="0" u="none" strike="noStrike" cap="none" normalizeH="0" baseline="0" dirty="0" smtClean="0">
                          <a:ln>
                            <a:noFill/>
                          </a:ln>
                          <a:solidFill>
                            <a:schemeClr val="tx1"/>
                          </a:solidFill>
                          <a:effectLst/>
                          <a:latin typeface="+mn-lt"/>
                          <a:cs typeface="Tahoma" panose="020B0604030504040204" pitchFamily="34" charset="0"/>
                        </a:rPr>
                        <a:t>/4</a:t>
                      </a:r>
                      <a:r>
                        <a:rPr kumimoji="0" lang="en-US" altLang="en-US" sz="2400" b="0" i="0" u="none" strike="noStrike" cap="none" normalizeH="0" baseline="0" dirty="0" smtClean="0">
                          <a:ln>
                            <a:noFill/>
                          </a:ln>
                          <a:solidFill>
                            <a:schemeClr val="tx1"/>
                          </a:solidFill>
                          <a:effectLst/>
                          <a:latin typeface="+mn-lt"/>
                          <a:cs typeface="Tahoma" panose="020B0604030504040204" pitchFamily="34" charset="0"/>
                          <a:sym typeface="Symbol" panose="05050102010706020507" pitchFamily="18" charset="2"/>
                        </a:rPr>
                        <a:t></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6CAEC"/>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smtClean="0">
                          <a:ln>
                            <a:noFill/>
                          </a:ln>
                          <a:solidFill>
                            <a:schemeClr val="tx1"/>
                          </a:solidFill>
                          <a:effectLst/>
                          <a:latin typeface="+mn-lt"/>
                        </a:rPr>
                        <a:t>1.15</a:t>
                      </a: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6CAEC"/>
                    </a:solidFill>
                  </a:tcPr>
                </a:tc>
              </a:tr>
            </a:tbl>
          </a:graphicData>
        </a:graphic>
      </p:graphicFrame>
    </p:spTree>
    <p:extLst>
      <p:ext uri="{BB962C8B-B14F-4D97-AF65-F5344CB8AC3E}">
        <p14:creationId xmlns:p14="http://schemas.microsoft.com/office/powerpoint/2010/main" val="9779903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Propagation Modes</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985723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Propagation Modes</a:t>
            </a:r>
          </a:p>
        </p:txBody>
      </p:sp>
      <p:sp>
        <p:nvSpPr>
          <p:cNvPr id="3" name="Content Placeholder 2"/>
          <p:cNvSpPr>
            <a:spLocks noGrp="1"/>
          </p:cNvSpPr>
          <p:nvPr>
            <p:ph idx="1"/>
          </p:nvPr>
        </p:nvSpPr>
        <p:spPr>
          <a:xfrm>
            <a:off x="131180" y="863444"/>
            <a:ext cx="7326895" cy="5590565"/>
          </a:xfrm>
        </p:spPr>
        <p:txBody>
          <a:bodyPr/>
          <a:lstStyle/>
          <a:p>
            <a:r>
              <a:rPr lang="en-IN" dirty="0" smtClean="0">
                <a:solidFill>
                  <a:srgbClr val="673BBA"/>
                </a:solidFill>
              </a:rPr>
              <a:t>Propagation</a:t>
            </a:r>
            <a:r>
              <a:rPr lang="en-IN" dirty="0" smtClean="0"/>
              <a:t>: The </a:t>
            </a:r>
            <a:r>
              <a:rPr lang="en-IN" dirty="0"/>
              <a:t>radiated </a:t>
            </a:r>
            <a:r>
              <a:rPr lang="en-IN" dirty="0" smtClean="0"/>
              <a:t>power </a:t>
            </a:r>
            <a:r>
              <a:rPr lang="en-IN" dirty="0" smtClean="0">
                <a:solidFill>
                  <a:srgbClr val="673BBA"/>
                </a:solidFill>
              </a:rPr>
              <a:t>propagates</a:t>
            </a:r>
            <a:r>
              <a:rPr lang="en-IN" dirty="0" smtClean="0"/>
              <a:t> </a:t>
            </a:r>
            <a:r>
              <a:rPr lang="en-IN" dirty="0"/>
              <a:t>in space in the form of </a:t>
            </a:r>
            <a:r>
              <a:rPr lang="en-IN" dirty="0" smtClean="0">
                <a:solidFill>
                  <a:srgbClr val="673BBA"/>
                </a:solidFill>
              </a:rPr>
              <a:t>electromagnetic </a:t>
            </a:r>
            <a:r>
              <a:rPr lang="en-IN" dirty="0">
                <a:solidFill>
                  <a:srgbClr val="673BBA"/>
                </a:solidFill>
              </a:rPr>
              <a:t>waves</a:t>
            </a:r>
            <a:r>
              <a:rPr lang="en-IN" dirty="0"/>
              <a:t>. </a:t>
            </a:r>
            <a:endParaRPr lang="en-IN" dirty="0" smtClean="0"/>
          </a:p>
          <a:p>
            <a:r>
              <a:rPr lang="en-IN" dirty="0" smtClean="0"/>
              <a:t>The </a:t>
            </a:r>
            <a:r>
              <a:rPr lang="en-IN" dirty="0"/>
              <a:t>radiation and propagation of the radio waves cannot be </a:t>
            </a:r>
            <a:r>
              <a:rPr lang="en-IN" dirty="0" smtClean="0"/>
              <a:t>seen</a:t>
            </a:r>
          </a:p>
          <a:p>
            <a:r>
              <a:rPr lang="en-US" altLang="en-US" dirty="0" smtClean="0"/>
              <a:t>There are 3 types of propagation</a:t>
            </a:r>
            <a:endParaRPr lang="en-US" altLang="en-US" dirty="0"/>
          </a:p>
          <a:p>
            <a:pPr marL="1001712" lvl="1" indent="-457200">
              <a:buFont typeface="+mj-lt"/>
              <a:buAutoNum type="arabicPeriod"/>
            </a:pPr>
            <a:r>
              <a:rPr lang="en-US" altLang="en-US" dirty="0">
                <a:solidFill>
                  <a:srgbClr val="673BBA"/>
                </a:solidFill>
              </a:rPr>
              <a:t>Ground</a:t>
            </a:r>
            <a:r>
              <a:rPr lang="en-US" altLang="en-US" dirty="0"/>
              <a:t>-wave propagation</a:t>
            </a:r>
          </a:p>
          <a:p>
            <a:pPr marL="1001712" lvl="1" indent="-457200">
              <a:buFont typeface="+mj-lt"/>
              <a:buAutoNum type="arabicPeriod"/>
            </a:pPr>
            <a:r>
              <a:rPr lang="en-US" altLang="en-US" dirty="0">
                <a:solidFill>
                  <a:srgbClr val="673BBA"/>
                </a:solidFill>
              </a:rPr>
              <a:t>Sky</a:t>
            </a:r>
            <a:r>
              <a:rPr lang="en-US" altLang="en-US" dirty="0"/>
              <a:t>-wave propagation</a:t>
            </a:r>
          </a:p>
          <a:p>
            <a:pPr marL="1001712" lvl="1" indent="-457200">
              <a:buFont typeface="+mj-lt"/>
              <a:buAutoNum type="arabicPeriod"/>
            </a:pPr>
            <a:r>
              <a:rPr lang="en-US" altLang="en-US" dirty="0">
                <a:solidFill>
                  <a:srgbClr val="673BBA"/>
                </a:solidFill>
              </a:rPr>
              <a:t>Line-of-sight</a:t>
            </a:r>
            <a:r>
              <a:rPr lang="en-US" altLang="en-US" dirty="0"/>
              <a:t> propagation</a:t>
            </a:r>
          </a:p>
          <a:p>
            <a:endParaRPr lang="en-IN" dirty="0"/>
          </a:p>
        </p:txBody>
      </p:sp>
      <p:pic>
        <p:nvPicPr>
          <p:cNvPr id="14340" name="Picture 4" descr="Is this animated gif an accurate representation of EM waves ..."/>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5996" y="863444"/>
            <a:ext cx="4314825" cy="220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3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Ground-wave </a:t>
            </a:r>
            <a:r>
              <a:rPr lang="en-IN" dirty="0" smtClean="0"/>
              <a:t>propagation</a:t>
            </a:r>
            <a:endParaRPr lang="en-IN" dirty="0"/>
          </a:p>
        </p:txBody>
      </p:sp>
      <p:sp>
        <p:nvSpPr>
          <p:cNvPr id="3" name="Content Placeholder 2"/>
          <p:cNvSpPr>
            <a:spLocks noGrp="1"/>
          </p:cNvSpPr>
          <p:nvPr>
            <p:ph idx="1"/>
          </p:nvPr>
        </p:nvSpPr>
        <p:spPr>
          <a:xfrm>
            <a:off x="131181" y="863444"/>
            <a:ext cx="6887470" cy="5590565"/>
          </a:xfrm>
        </p:spPr>
        <p:txBody>
          <a:bodyPr/>
          <a:lstStyle/>
          <a:p>
            <a:r>
              <a:rPr lang="en-IN" dirty="0"/>
              <a:t>The </a:t>
            </a:r>
            <a:r>
              <a:rPr lang="en-IN" dirty="0">
                <a:solidFill>
                  <a:srgbClr val="673BBA"/>
                </a:solidFill>
              </a:rPr>
              <a:t>EM waves </a:t>
            </a:r>
            <a:r>
              <a:rPr lang="en-IN" dirty="0"/>
              <a:t>leaves antenna and remains </a:t>
            </a:r>
            <a:r>
              <a:rPr lang="en-IN" dirty="0" smtClean="0">
                <a:solidFill>
                  <a:srgbClr val="673BBA"/>
                </a:solidFill>
              </a:rPr>
              <a:t>close</a:t>
            </a:r>
            <a:r>
              <a:rPr lang="en-IN" dirty="0" smtClean="0"/>
              <a:t> </a:t>
            </a:r>
            <a:r>
              <a:rPr lang="en-IN" dirty="0"/>
              <a:t>to the earth surface</a:t>
            </a:r>
            <a:r>
              <a:rPr lang="en-IN" dirty="0" smtClean="0"/>
              <a:t>.</a:t>
            </a:r>
          </a:p>
          <a:p>
            <a:r>
              <a:rPr lang="en-IN" dirty="0" smtClean="0"/>
              <a:t>It follows </a:t>
            </a:r>
            <a:r>
              <a:rPr lang="en-IN" dirty="0"/>
              <a:t>the </a:t>
            </a:r>
            <a:r>
              <a:rPr lang="en-IN" dirty="0">
                <a:solidFill>
                  <a:srgbClr val="673BBA"/>
                </a:solidFill>
              </a:rPr>
              <a:t>curvature</a:t>
            </a:r>
            <a:r>
              <a:rPr lang="en-IN" dirty="0"/>
              <a:t> of the earth </a:t>
            </a:r>
            <a:r>
              <a:rPr lang="en-IN" dirty="0" smtClean="0"/>
              <a:t>surface and uses lower frequency.</a:t>
            </a:r>
            <a:endParaRPr lang="en-IN" dirty="0"/>
          </a:p>
          <a:p>
            <a:r>
              <a:rPr lang="en-IN" dirty="0" smtClean="0"/>
              <a:t>The </a:t>
            </a:r>
            <a:r>
              <a:rPr lang="en-IN" dirty="0"/>
              <a:t>ground wave propagation is </a:t>
            </a:r>
            <a:r>
              <a:rPr lang="en-IN" dirty="0">
                <a:solidFill>
                  <a:srgbClr val="673BBA"/>
                </a:solidFill>
              </a:rPr>
              <a:t>strongest</a:t>
            </a:r>
            <a:r>
              <a:rPr lang="en-IN" dirty="0"/>
              <a:t> at low and medium </a:t>
            </a:r>
            <a:r>
              <a:rPr lang="en-IN" dirty="0" smtClean="0"/>
              <a:t>frequency ranges </a:t>
            </a:r>
            <a:r>
              <a:rPr lang="en-IN" dirty="0"/>
              <a:t>i.e. between </a:t>
            </a:r>
            <a:r>
              <a:rPr lang="en-IN" dirty="0">
                <a:solidFill>
                  <a:srgbClr val="673BBA"/>
                </a:solidFill>
              </a:rPr>
              <a:t>30kHz</a:t>
            </a:r>
            <a:r>
              <a:rPr lang="en-IN" dirty="0"/>
              <a:t> and </a:t>
            </a:r>
            <a:r>
              <a:rPr lang="en-IN" dirty="0">
                <a:solidFill>
                  <a:srgbClr val="673BBA"/>
                </a:solidFill>
              </a:rPr>
              <a:t>3MHz</a:t>
            </a:r>
            <a:r>
              <a:rPr lang="en-IN" dirty="0"/>
              <a:t>.</a:t>
            </a:r>
          </a:p>
          <a:p>
            <a:r>
              <a:rPr lang="en-IN" dirty="0" smtClean="0"/>
              <a:t>While </a:t>
            </a:r>
            <a:r>
              <a:rPr lang="en-IN" dirty="0"/>
              <a:t>passing over the earth </a:t>
            </a:r>
            <a:r>
              <a:rPr lang="en-IN" dirty="0" smtClean="0"/>
              <a:t>surface, the </a:t>
            </a:r>
            <a:r>
              <a:rPr lang="en-IN" dirty="0"/>
              <a:t>ground waves </a:t>
            </a:r>
            <a:r>
              <a:rPr lang="en-IN" dirty="0">
                <a:solidFill>
                  <a:srgbClr val="673BBA"/>
                </a:solidFill>
              </a:rPr>
              <a:t>induce</a:t>
            </a:r>
            <a:r>
              <a:rPr lang="en-IN" dirty="0"/>
              <a:t> some </a:t>
            </a:r>
            <a:r>
              <a:rPr lang="en-IN" dirty="0" smtClean="0"/>
              <a:t> </a:t>
            </a:r>
            <a:r>
              <a:rPr lang="en-IN" dirty="0" smtClean="0">
                <a:solidFill>
                  <a:srgbClr val="673BBA"/>
                </a:solidFill>
              </a:rPr>
              <a:t>current</a:t>
            </a:r>
            <a:r>
              <a:rPr lang="en-IN" dirty="0" smtClean="0"/>
              <a:t> </a:t>
            </a:r>
            <a:r>
              <a:rPr lang="en-IN" dirty="0"/>
              <a:t>in to it. Thus they loose some energy due to </a:t>
            </a:r>
            <a:r>
              <a:rPr lang="en-IN" dirty="0">
                <a:solidFill>
                  <a:srgbClr val="673BBA"/>
                </a:solidFill>
              </a:rPr>
              <a:t>absorption</a:t>
            </a:r>
            <a:r>
              <a:rPr lang="en-IN" dirty="0"/>
              <a:t>.</a:t>
            </a:r>
          </a:p>
          <a:p>
            <a:r>
              <a:rPr lang="en-IN" dirty="0" smtClean="0"/>
              <a:t>Due </a:t>
            </a:r>
            <a:r>
              <a:rPr lang="en-IN" dirty="0"/>
              <a:t>to </a:t>
            </a:r>
            <a:r>
              <a:rPr lang="en-IN" dirty="0">
                <a:solidFill>
                  <a:srgbClr val="673BBA"/>
                </a:solidFill>
              </a:rPr>
              <a:t>diffraction</a:t>
            </a:r>
            <a:r>
              <a:rPr lang="en-IN" dirty="0"/>
              <a:t> EM wave </a:t>
            </a:r>
            <a:r>
              <a:rPr lang="en-IN" dirty="0">
                <a:solidFill>
                  <a:srgbClr val="673BBA"/>
                </a:solidFill>
              </a:rPr>
              <a:t>tilt</a:t>
            </a:r>
            <a:r>
              <a:rPr lang="en-IN" dirty="0"/>
              <a:t> over the surface of the earth and this </a:t>
            </a:r>
            <a:r>
              <a:rPr lang="en-IN" dirty="0" smtClean="0"/>
              <a:t>angle increases </a:t>
            </a:r>
            <a:r>
              <a:rPr lang="en-IN" dirty="0"/>
              <a:t>with distance and frequency so, ground wave propagation </a:t>
            </a:r>
            <a:r>
              <a:rPr lang="en-IN" dirty="0" smtClean="0"/>
              <a:t>should be </a:t>
            </a:r>
            <a:r>
              <a:rPr lang="en-IN" dirty="0"/>
              <a:t>used up to </a:t>
            </a:r>
            <a:r>
              <a:rPr lang="en-IN" dirty="0" smtClean="0"/>
              <a:t>MW (Medium Wave) </a:t>
            </a:r>
            <a:r>
              <a:rPr lang="en-IN" dirty="0"/>
              <a:t>frequency band</a:t>
            </a:r>
            <a:r>
              <a:rPr lang="en-IN" dirty="0" smtClean="0"/>
              <a:t>.</a:t>
            </a:r>
          </a:p>
          <a:p>
            <a:r>
              <a:rPr lang="en-US" dirty="0" smtClean="0"/>
              <a:t>E.g. AM FM Radio, </a:t>
            </a:r>
            <a:r>
              <a:rPr lang="en-US" smtClean="0"/>
              <a:t>TV broadcasting.</a:t>
            </a:r>
            <a:endParaRPr lang="en-IN" dirty="0"/>
          </a:p>
        </p:txBody>
      </p:sp>
      <p:pic>
        <p:nvPicPr>
          <p:cNvPr id="7" name="Picture 6"/>
          <p:cNvPicPr>
            <a:picLocks noChangeAspect="1"/>
          </p:cNvPicPr>
          <p:nvPr/>
        </p:nvPicPr>
        <p:blipFill>
          <a:blip r:embed="rId2"/>
          <a:stretch>
            <a:fillRect/>
          </a:stretch>
        </p:blipFill>
        <p:spPr>
          <a:xfrm>
            <a:off x="7018650" y="1133475"/>
            <a:ext cx="5042171" cy="2838450"/>
          </a:xfrm>
          <a:prstGeom prst="rect">
            <a:avLst/>
          </a:prstGeom>
        </p:spPr>
      </p:pic>
      <p:pic>
        <p:nvPicPr>
          <p:cNvPr id="9" name="Picture 8"/>
          <p:cNvPicPr>
            <a:picLocks noChangeAspect="1"/>
          </p:cNvPicPr>
          <p:nvPr/>
        </p:nvPicPr>
        <p:blipFill>
          <a:blip r:embed="rId3"/>
          <a:stretch>
            <a:fillRect/>
          </a:stretch>
        </p:blipFill>
        <p:spPr>
          <a:xfrm>
            <a:off x="5480362" y="5366235"/>
            <a:ext cx="1863413" cy="1240017"/>
          </a:xfrm>
          <a:prstGeom prst="rect">
            <a:avLst/>
          </a:prstGeom>
        </p:spPr>
      </p:pic>
      <p:sp>
        <p:nvSpPr>
          <p:cNvPr id="5" name="Oval 4"/>
          <p:cNvSpPr/>
          <p:nvPr/>
        </p:nvSpPr>
        <p:spPr>
          <a:xfrm>
            <a:off x="7700963" y="2233613"/>
            <a:ext cx="45719" cy="52387"/>
          </a:xfrm>
          <a:prstGeom prst="ellipse">
            <a:avLst/>
          </a:prstGeom>
          <a:solidFill>
            <a:srgbClr val="673B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2472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Antennas</a:t>
            </a:r>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9997" y="2307101"/>
            <a:ext cx="3913414" cy="2739390"/>
          </a:xfrm>
          <a:prstGeom prst="rect">
            <a:avLst/>
          </a:prstGeom>
        </p:spPr>
      </p:pic>
    </p:spTree>
    <p:extLst>
      <p:ext uri="{BB962C8B-B14F-4D97-AF65-F5344CB8AC3E}">
        <p14:creationId xmlns:p14="http://schemas.microsoft.com/office/powerpoint/2010/main" val="24067202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latin typeface="+mn-lt"/>
              </a:rPr>
              <a:t>Sky-wave </a:t>
            </a:r>
            <a:r>
              <a:rPr lang="en-US" altLang="en-US" dirty="0" smtClean="0">
                <a:latin typeface="+mn-lt"/>
              </a:rPr>
              <a:t>propagation</a:t>
            </a:r>
            <a:endParaRPr lang="en-IN" dirty="0">
              <a:latin typeface="+mn-lt"/>
            </a:endParaRPr>
          </a:p>
        </p:txBody>
      </p:sp>
      <p:pic>
        <p:nvPicPr>
          <p:cNvPr id="4" name="Content Placeholder 3"/>
          <p:cNvPicPr>
            <a:picLocks noGrp="1" noChangeAspect="1"/>
          </p:cNvPicPr>
          <p:nvPr>
            <p:ph idx="1"/>
          </p:nvPr>
        </p:nvPicPr>
        <p:blipFill>
          <a:blip r:embed="rId3"/>
          <a:stretch>
            <a:fillRect/>
          </a:stretch>
        </p:blipFill>
        <p:spPr>
          <a:xfrm>
            <a:off x="7266145" y="723714"/>
            <a:ext cx="4889691" cy="2994181"/>
          </a:xfrm>
          <a:prstGeom prst="rect">
            <a:avLst/>
          </a:prstGeom>
        </p:spPr>
      </p:pic>
      <p:sp>
        <p:nvSpPr>
          <p:cNvPr id="5" name="Content Placeholder 2"/>
          <p:cNvSpPr txBox="1">
            <a:spLocks/>
          </p:cNvSpPr>
          <p:nvPr/>
        </p:nvSpPr>
        <p:spPr>
          <a:xfrm>
            <a:off x="131181" y="863444"/>
            <a:ext cx="688747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Signal reflected from </a:t>
            </a:r>
            <a:r>
              <a:rPr lang="en-US" altLang="en-US" dirty="0">
                <a:solidFill>
                  <a:srgbClr val="673BBA"/>
                </a:solidFill>
              </a:rPr>
              <a:t>ionized layer </a:t>
            </a:r>
            <a:r>
              <a:rPr lang="en-US" altLang="en-US" dirty="0"/>
              <a:t>of atmosphere back down to earth</a:t>
            </a:r>
          </a:p>
          <a:p>
            <a:r>
              <a:rPr lang="en-US" altLang="en-US" dirty="0"/>
              <a:t>Signal can travel a number of hops, back and forth between </a:t>
            </a:r>
            <a:r>
              <a:rPr lang="en-US" altLang="en-US" dirty="0">
                <a:solidFill>
                  <a:srgbClr val="673BBA"/>
                </a:solidFill>
              </a:rPr>
              <a:t>ionosphere</a:t>
            </a:r>
            <a:r>
              <a:rPr lang="en-US" altLang="en-US" dirty="0"/>
              <a:t> and </a:t>
            </a:r>
            <a:r>
              <a:rPr lang="en-US" altLang="en-US" dirty="0">
                <a:solidFill>
                  <a:srgbClr val="673BBA"/>
                </a:solidFill>
              </a:rPr>
              <a:t>earth’s </a:t>
            </a:r>
            <a:r>
              <a:rPr lang="en-US" altLang="en-US" dirty="0" smtClean="0">
                <a:solidFill>
                  <a:srgbClr val="673BBA"/>
                </a:solidFill>
              </a:rPr>
              <a:t>surface</a:t>
            </a:r>
          </a:p>
          <a:p>
            <a:r>
              <a:rPr lang="en-IN" dirty="0"/>
              <a:t>Ionosphere is the </a:t>
            </a:r>
            <a:r>
              <a:rPr lang="en-IN" dirty="0">
                <a:solidFill>
                  <a:srgbClr val="673BBA"/>
                </a:solidFill>
              </a:rPr>
              <a:t>ionized layer </a:t>
            </a:r>
            <a:r>
              <a:rPr lang="en-IN" dirty="0"/>
              <a:t>around the Earth’s atmosphere, which is </a:t>
            </a:r>
            <a:r>
              <a:rPr lang="en-IN" dirty="0">
                <a:solidFill>
                  <a:srgbClr val="673BBA"/>
                </a:solidFill>
              </a:rPr>
              <a:t>suitable</a:t>
            </a:r>
            <a:r>
              <a:rPr lang="en-IN" dirty="0"/>
              <a:t> for sky wave propagation.</a:t>
            </a:r>
            <a:endParaRPr lang="en-US" altLang="en-US" dirty="0"/>
          </a:p>
          <a:p>
            <a:r>
              <a:rPr lang="en-US" altLang="en-US" dirty="0">
                <a:solidFill>
                  <a:srgbClr val="673BBA"/>
                </a:solidFill>
              </a:rPr>
              <a:t>Reflection</a:t>
            </a:r>
            <a:r>
              <a:rPr lang="en-US" altLang="en-US" dirty="0"/>
              <a:t> effect caused by </a:t>
            </a:r>
            <a:r>
              <a:rPr lang="en-US" altLang="en-US" dirty="0" smtClean="0"/>
              <a:t>refraction</a:t>
            </a:r>
          </a:p>
          <a:p>
            <a:r>
              <a:rPr lang="en-IN" altLang="en-US" dirty="0"/>
              <a:t>With this </a:t>
            </a:r>
            <a:r>
              <a:rPr lang="en-IN" altLang="en-US" dirty="0" smtClean="0"/>
              <a:t>propa­gation </a:t>
            </a:r>
            <a:r>
              <a:rPr lang="en-IN" altLang="en-US" dirty="0"/>
              <a:t>mode, a signal can be picked up </a:t>
            </a:r>
            <a:r>
              <a:rPr lang="en-IN" altLang="en-US" dirty="0">
                <a:solidFill>
                  <a:srgbClr val="673BBA"/>
                </a:solidFill>
              </a:rPr>
              <a:t>thousands of </a:t>
            </a:r>
            <a:r>
              <a:rPr lang="en-IN" altLang="en-US" dirty="0" smtClean="0">
                <a:solidFill>
                  <a:srgbClr val="673BBA"/>
                </a:solidFill>
              </a:rPr>
              <a:t>kilometres</a:t>
            </a:r>
            <a:r>
              <a:rPr lang="en-IN" altLang="en-US" dirty="0" smtClean="0"/>
              <a:t> from the </a:t>
            </a:r>
            <a:r>
              <a:rPr lang="en-IN" altLang="en-US" dirty="0"/>
              <a:t>transmitter.</a:t>
            </a:r>
            <a:endParaRPr lang="en-US" altLang="en-US" dirty="0" smtClean="0"/>
          </a:p>
          <a:p>
            <a:r>
              <a:rPr lang="en-US" altLang="en-US" dirty="0" smtClean="0"/>
              <a:t>Examples</a:t>
            </a:r>
            <a:endParaRPr lang="en-US" altLang="en-US" dirty="0"/>
          </a:p>
          <a:p>
            <a:pPr lvl="1"/>
            <a:r>
              <a:rPr lang="en-US" altLang="en-US" sz="2400" dirty="0"/>
              <a:t>Amateur radio</a:t>
            </a:r>
          </a:p>
          <a:p>
            <a:pPr lvl="1"/>
            <a:r>
              <a:rPr lang="en-US" altLang="en-US" sz="2400" dirty="0" smtClean="0"/>
              <a:t>CB radio</a:t>
            </a:r>
          </a:p>
          <a:p>
            <a:endParaRPr lang="en-IN" dirty="0"/>
          </a:p>
        </p:txBody>
      </p:sp>
      <p:pic>
        <p:nvPicPr>
          <p:cNvPr id="13314" name="Picture 2" descr="skip dist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7431" y="4028279"/>
            <a:ext cx="4458405" cy="1827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3574916" y="5120640"/>
            <a:ext cx="1704975" cy="1022985"/>
          </a:xfrm>
          <a:prstGeom prst="rect">
            <a:avLst/>
          </a:prstGeom>
        </p:spPr>
      </p:pic>
      <p:pic>
        <p:nvPicPr>
          <p:cNvPr id="13318" name="Picture 6" descr="Quadratec CBM-75WX11 CB Radio Mounting Bracket for 11-18 Jeep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65789" y="4941887"/>
            <a:ext cx="1800356" cy="120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3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dirty="0" smtClean="0"/>
              <a:t>Line-of Sight </a:t>
            </a:r>
            <a:r>
              <a:rPr lang="en-IN" dirty="0"/>
              <a:t>Transmission</a:t>
            </a:r>
          </a:p>
        </p:txBody>
      </p:sp>
      <p:sp>
        <p:nvSpPr>
          <p:cNvPr id="3" name="Content Placeholder 2"/>
          <p:cNvSpPr>
            <a:spLocks noGrp="1"/>
          </p:cNvSpPr>
          <p:nvPr>
            <p:ph idx="1"/>
          </p:nvPr>
        </p:nvSpPr>
        <p:spPr>
          <a:xfrm>
            <a:off x="131180" y="863444"/>
            <a:ext cx="6214641" cy="5590565"/>
          </a:xfrm>
        </p:spPr>
        <p:txBody>
          <a:bodyPr/>
          <a:lstStyle/>
          <a:p>
            <a:r>
              <a:rPr lang="en-IN" dirty="0" smtClean="0"/>
              <a:t>As the </a:t>
            </a:r>
            <a:r>
              <a:rPr lang="en-IN" dirty="0"/>
              <a:t>name implies, the wave travels a </a:t>
            </a:r>
            <a:r>
              <a:rPr lang="en-IN" dirty="0">
                <a:solidFill>
                  <a:srgbClr val="673BBA"/>
                </a:solidFill>
              </a:rPr>
              <a:t>minimum distance </a:t>
            </a:r>
            <a:r>
              <a:rPr lang="en-IN" dirty="0"/>
              <a:t>of sight. </a:t>
            </a:r>
            <a:endParaRPr lang="en-IN" dirty="0" smtClean="0"/>
          </a:p>
          <a:p>
            <a:r>
              <a:rPr lang="en-IN" dirty="0" smtClean="0"/>
              <a:t>Which </a:t>
            </a:r>
            <a:r>
              <a:rPr lang="en-IN" dirty="0"/>
              <a:t>means it travels to the distance up to which a naked </a:t>
            </a:r>
            <a:r>
              <a:rPr lang="en-IN" dirty="0">
                <a:solidFill>
                  <a:srgbClr val="673BBA"/>
                </a:solidFill>
              </a:rPr>
              <a:t>eye</a:t>
            </a:r>
            <a:r>
              <a:rPr lang="en-IN" dirty="0"/>
              <a:t> can see. </a:t>
            </a:r>
            <a:endParaRPr lang="en-IN" dirty="0" smtClean="0"/>
          </a:p>
          <a:p>
            <a:r>
              <a:rPr lang="en-US" dirty="0">
                <a:solidFill>
                  <a:srgbClr val="673BBA"/>
                </a:solidFill>
              </a:rPr>
              <a:t>Ground communication </a:t>
            </a:r>
            <a:r>
              <a:rPr lang="en-US" dirty="0"/>
              <a:t>- Antennas within effective line of site due to refraction</a:t>
            </a:r>
            <a:r>
              <a:rPr lang="en-US" dirty="0" smtClean="0"/>
              <a:t>.</a:t>
            </a:r>
            <a:endParaRPr lang="en-IN" dirty="0" smtClean="0"/>
          </a:p>
          <a:p>
            <a:r>
              <a:rPr lang="en-US" dirty="0">
                <a:solidFill>
                  <a:srgbClr val="673BBA"/>
                </a:solidFill>
              </a:rPr>
              <a:t>Satellite communication </a:t>
            </a:r>
            <a:r>
              <a:rPr lang="en-US" dirty="0"/>
              <a:t>- Signal above 30 MHz is not reflected by ionosphere.</a:t>
            </a:r>
          </a:p>
          <a:p>
            <a:r>
              <a:rPr lang="en-US" dirty="0"/>
              <a:t>Therefore it can be transmitted between an </a:t>
            </a:r>
            <a:r>
              <a:rPr lang="en-US" dirty="0">
                <a:solidFill>
                  <a:srgbClr val="673BBA"/>
                </a:solidFill>
              </a:rPr>
              <a:t>earth station </a:t>
            </a:r>
            <a:r>
              <a:rPr lang="en-US" dirty="0"/>
              <a:t>and </a:t>
            </a:r>
            <a:r>
              <a:rPr lang="en-US" dirty="0">
                <a:solidFill>
                  <a:srgbClr val="673BBA"/>
                </a:solidFill>
              </a:rPr>
              <a:t>satellite</a:t>
            </a:r>
            <a:r>
              <a:rPr lang="en-US" dirty="0" smtClean="0"/>
              <a:t>.</a:t>
            </a:r>
            <a:endParaRPr lang="en-IN" dirty="0" smtClean="0"/>
          </a:p>
          <a:p>
            <a:r>
              <a:rPr lang="en-IN" dirty="0" smtClean="0"/>
              <a:t>We </a:t>
            </a:r>
            <a:r>
              <a:rPr lang="en-IN" dirty="0"/>
              <a:t>need to employ an </a:t>
            </a:r>
            <a:r>
              <a:rPr lang="en-IN" dirty="0" smtClean="0">
                <a:solidFill>
                  <a:srgbClr val="673BBA"/>
                </a:solidFill>
              </a:rPr>
              <a:t>amplifier</a:t>
            </a:r>
            <a:r>
              <a:rPr lang="en-IN" dirty="0">
                <a:solidFill>
                  <a:srgbClr val="673BBA"/>
                </a:solidFill>
              </a:rPr>
              <a:t>/</a:t>
            </a:r>
            <a:r>
              <a:rPr lang="en-IN" dirty="0" smtClean="0">
                <a:solidFill>
                  <a:srgbClr val="673BBA"/>
                </a:solidFill>
              </a:rPr>
              <a:t>transmitter</a:t>
            </a:r>
            <a:r>
              <a:rPr lang="en-IN" dirty="0" smtClean="0"/>
              <a:t> to </a:t>
            </a:r>
            <a:r>
              <a:rPr lang="en-IN" dirty="0"/>
              <a:t>amplify the signal and transmit </a:t>
            </a:r>
            <a:r>
              <a:rPr lang="en-IN" dirty="0" smtClean="0"/>
              <a:t>again.</a:t>
            </a:r>
          </a:p>
          <a:p>
            <a:r>
              <a:rPr lang="en-US" dirty="0" smtClean="0"/>
              <a:t>Application</a:t>
            </a:r>
          </a:p>
          <a:p>
            <a:pPr lvl="1"/>
            <a:r>
              <a:rPr lang="en-US" dirty="0" smtClean="0">
                <a:solidFill>
                  <a:srgbClr val="673BBA"/>
                </a:solidFill>
              </a:rPr>
              <a:t>Infrared</a:t>
            </a:r>
            <a:r>
              <a:rPr lang="en-US" dirty="0" smtClean="0"/>
              <a:t> transmission</a:t>
            </a:r>
          </a:p>
          <a:p>
            <a:pPr lvl="1"/>
            <a:r>
              <a:rPr lang="en-US" dirty="0">
                <a:solidFill>
                  <a:srgbClr val="673BBA"/>
                </a:solidFill>
              </a:rPr>
              <a:t>Microwave</a:t>
            </a:r>
            <a:r>
              <a:rPr lang="en-US" dirty="0"/>
              <a:t> transmission</a:t>
            </a:r>
            <a:endParaRPr lang="en-IN" dirty="0"/>
          </a:p>
        </p:txBody>
      </p:sp>
      <p:pic>
        <p:nvPicPr>
          <p:cNvPr id="14338" name="Picture 2" descr="Line of S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863444"/>
            <a:ext cx="5715000" cy="232410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apidnet Broadband on Twitter: &quot;What is Line Of Site? Line of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716232"/>
            <a:ext cx="5715000" cy="250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33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Line-of Sight Transmission</a:t>
            </a:r>
          </a:p>
        </p:txBody>
      </p:sp>
      <p:sp>
        <p:nvSpPr>
          <p:cNvPr id="3" name="Content Placeholder 2"/>
          <p:cNvSpPr>
            <a:spLocks noGrp="1"/>
          </p:cNvSpPr>
          <p:nvPr>
            <p:ph idx="1"/>
          </p:nvPr>
        </p:nvSpPr>
        <p:spPr>
          <a:xfrm>
            <a:off x="131180" y="863444"/>
            <a:ext cx="8422885" cy="5590565"/>
          </a:xfrm>
        </p:spPr>
        <p:txBody>
          <a:bodyPr/>
          <a:lstStyle/>
          <a:p>
            <a:pPr marL="0" lvl="0" indent="0">
              <a:buNone/>
            </a:pPr>
            <a:r>
              <a:rPr lang="en-US" b="1" dirty="0">
                <a:solidFill>
                  <a:srgbClr val="673BBA"/>
                </a:solidFill>
              </a:rPr>
              <a:t>Refraction</a:t>
            </a:r>
            <a:r>
              <a:rPr lang="en-US" dirty="0">
                <a:solidFill>
                  <a:srgbClr val="673BBA"/>
                </a:solidFill>
              </a:rPr>
              <a:t> </a:t>
            </a:r>
            <a:endParaRPr lang="en-US" dirty="0" smtClean="0"/>
          </a:p>
          <a:p>
            <a:r>
              <a:rPr lang="en-US" dirty="0" smtClean="0">
                <a:solidFill>
                  <a:srgbClr val="673BBA"/>
                </a:solidFill>
              </a:rPr>
              <a:t>Bending</a:t>
            </a:r>
            <a:r>
              <a:rPr lang="en-US" dirty="0" smtClean="0"/>
              <a:t> </a:t>
            </a:r>
            <a:r>
              <a:rPr lang="en-US" dirty="0"/>
              <a:t>of microwaves by the atmosphere.</a:t>
            </a:r>
          </a:p>
          <a:p>
            <a:pPr lvl="0"/>
            <a:r>
              <a:rPr lang="en-US" dirty="0"/>
              <a:t>It depends on conditions, such as </a:t>
            </a:r>
            <a:r>
              <a:rPr lang="en-US" dirty="0">
                <a:solidFill>
                  <a:srgbClr val="673BBA"/>
                </a:solidFill>
              </a:rPr>
              <a:t>curvature</a:t>
            </a:r>
            <a:r>
              <a:rPr lang="en-US" dirty="0"/>
              <a:t> of the earth.</a:t>
            </a:r>
            <a:endParaRPr lang="en-GB" dirty="0"/>
          </a:p>
          <a:p>
            <a:r>
              <a:rPr lang="en-US" dirty="0">
                <a:solidFill>
                  <a:srgbClr val="673BBA"/>
                </a:solidFill>
              </a:rPr>
              <a:t>Velocity</a:t>
            </a:r>
            <a:r>
              <a:rPr lang="en-US" dirty="0"/>
              <a:t> of electromagnetic wave is a function of the density of the medium.</a:t>
            </a:r>
            <a:endParaRPr lang="en-GB" dirty="0"/>
          </a:p>
          <a:p>
            <a:r>
              <a:rPr lang="en-US" dirty="0"/>
              <a:t>When wave changes their </a:t>
            </a:r>
            <a:r>
              <a:rPr lang="en-US" dirty="0">
                <a:solidFill>
                  <a:srgbClr val="673BBA"/>
                </a:solidFill>
              </a:rPr>
              <a:t>medium</a:t>
            </a:r>
            <a:r>
              <a:rPr lang="en-US" dirty="0"/>
              <a:t>, their </a:t>
            </a:r>
            <a:r>
              <a:rPr lang="en-US" dirty="0">
                <a:solidFill>
                  <a:srgbClr val="673BBA"/>
                </a:solidFill>
              </a:rPr>
              <a:t>speed</a:t>
            </a:r>
            <a:r>
              <a:rPr lang="en-US" dirty="0"/>
              <a:t> also changes.</a:t>
            </a:r>
            <a:endParaRPr lang="en-GB" dirty="0"/>
          </a:p>
          <a:p>
            <a:r>
              <a:rPr lang="en-US" dirty="0"/>
              <a:t>Wave </a:t>
            </a:r>
            <a:r>
              <a:rPr lang="en-US" dirty="0">
                <a:solidFill>
                  <a:srgbClr val="673BBA"/>
                </a:solidFill>
              </a:rPr>
              <a:t>bends</a:t>
            </a:r>
            <a:r>
              <a:rPr lang="en-US" dirty="0"/>
              <a:t> at the </a:t>
            </a:r>
            <a:r>
              <a:rPr lang="en-US" dirty="0">
                <a:solidFill>
                  <a:srgbClr val="673BBA"/>
                </a:solidFill>
              </a:rPr>
              <a:t>boundary</a:t>
            </a:r>
            <a:r>
              <a:rPr lang="en-US" dirty="0"/>
              <a:t> between mediums</a:t>
            </a:r>
            <a:r>
              <a:rPr lang="en-GB" dirty="0"/>
              <a:t>.</a:t>
            </a:r>
          </a:p>
          <a:p>
            <a:r>
              <a:rPr lang="en-GB" dirty="0">
                <a:solidFill>
                  <a:srgbClr val="673BBA"/>
                </a:solidFill>
              </a:rPr>
              <a:t>Example</a:t>
            </a:r>
            <a:r>
              <a:rPr lang="en-GB" dirty="0"/>
              <a:t>: Speed of light (3 x 10</a:t>
            </a:r>
            <a:r>
              <a:rPr lang="en-GB" baseline="30000" dirty="0"/>
              <a:t>8 </a:t>
            </a:r>
            <a:r>
              <a:rPr lang="en-GB" dirty="0"/>
              <a:t>m/s) is varies in a vacuum, in air, water, glass.</a:t>
            </a:r>
            <a:endParaRPr lang="en-US" baseline="30000" dirty="0"/>
          </a:p>
          <a:p>
            <a:endParaRPr lang="en-IN" dirty="0"/>
          </a:p>
        </p:txBody>
      </p:sp>
      <p:pic>
        <p:nvPicPr>
          <p:cNvPr id="22530" name="Picture 2" descr="Refraction of Sound Wav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54065" y="1054713"/>
            <a:ext cx="3390900" cy="248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07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Multipath Propagation</a:t>
            </a:r>
            <a:endParaRPr lang="en-IN" dirty="0"/>
          </a:p>
        </p:txBody>
      </p:sp>
      <p:sp>
        <p:nvSpPr>
          <p:cNvPr id="3" name="Content Placeholder 2"/>
          <p:cNvSpPr>
            <a:spLocks noGrp="1"/>
          </p:cNvSpPr>
          <p:nvPr>
            <p:ph idx="1"/>
          </p:nvPr>
        </p:nvSpPr>
        <p:spPr/>
        <p:txBody>
          <a:bodyPr/>
          <a:lstStyle/>
          <a:p>
            <a:pPr lvl="0"/>
            <a:r>
              <a:rPr lang="en-US" b="1" dirty="0"/>
              <a:t>Reflection</a:t>
            </a:r>
            <a:r>
              <a:rPr lang="en-US" dirty="0"/>
              <a:t> – It occurs when signal </a:t>
            </a:r>
            <a:r>
              <a:rPr lang="en-US" dirty="0">
                <a:solidFill>
                  <a:srgbClr val="673BBA"/>
                </a:solidFill>
              </a:rPr>
              <a:t>encounters</a:t>
            </a:r>
            <a:r>
              <a:rPr lang="en-US" dirty="0"/>
              <a:t> a surface that is </a:t>
            </a:r>
            <a:r>
              <a:rPr lang="en-US" dirty="0">
                <a:solidFill>
                  <a:srgbClr val="673BBA"/>
                </a:solidFill>
              </a:rPr>
              <a:t>large</a:t>
            </a:r>
            <a:r>
              <a:rPr lang="en-US" dirty="0"/>
              <a:t> relative to the wavelength of the signal.</a:t>
            </a:r>
            <a:endParaRPr lang="en-GB" dirty="0"/>
          </a:p>
          <a:p>
            <a:pPr lvl="0"/>
            <a:r>
              <a:rPr lang="en-US" b="1" dirty="0"/>
              <a:t>Diffraction</a:t>
            </a:r>
            <a:r>
              <a:rPr lang="en-US" dirty="0"/>
              <a:t> – It occurs at the </a:t>
            </a:r>
            <a:r>
              <a:rPr lang="en-US" dirty="0">
                <a:solidFill>
                  <a:srgbClr val="673BBA"/>
                </a:solidFill>
              </a:rPr>
              <a:t>edge</a:t>
            </a:r>
            <a:r>
              <a:rPr lang="en-US" dirty="0"/>
              <a:t> of an </a:t>
            </a:r>
            <a:r>
              <a:rPr lang="en-US" dirty="0">
                <a:solidFill>
                  <a:srgbClr val="673BBA"/>
                </a:solidFill>
              </a:rPr>
              <a:t>impenetrable body </a:t>
            </a:r>
            <a:r>
              <a:rPr lang="en-US" dirty="0"/>
              <a:t>that is large compared to wavelength of radio wave.</a:t>
            </a:r>
            <a:endParaRPr lang="en-GB" dirty="0"/>
          </a:p>
          <a:p>
            <a:pPr lvl="0"/>
            <a:r>
              <a:rPr lang="en-US" b="1" dirty="0"/>
              <a:t>Scattering</a:t>
            </a:r>
            <a:r>
              <a:rPr lang="en-US" dirty="0"/>
              <a:t> – It occurs when incoming signal </a:t>
            </a:r>
            <a:r>
              <a:rPr lang="en-US" dirty="0">
                <a:solidFill>
                  <a:srgbClr val="673BBA"/>
                </a:solidFill>
              </a:rPr>
              <a:t>hits an object </a:t>
            </a:r>
            <a:r>
              <a:rPr lang="en-US" dirty="0"/>
              <a:t>whose size in the order of the wavelength of the signal or less.</a:t>
            </a:r>
            <a:endParaRPr lang="en-GB" dirty="0"/>
          </a:p>
          <a:p>
            <a:endParaRPr lang="en-IN" b="1" dirty="0"/>
          </a:p>
        </p:txBody>
      </p:sp>
      <p:pic>
        <p:nvPicPr>
          <p:cNvPr id="4" name="Picture 3"/>
          <p:cNvPicPr/>
          <p:nvPr/>
        </p:nvPicPr>
        <p:blipFill>
          <a:blip r:embed="rId2">
            <a:extLst>
              <a:ext uri="{28A0092B-C50C-407E-A947-70E740481C1C}">
                <a14:useLocalDpi xmlns:a14="http://schemas.microsoft.com/office/drawing/2010/main"/>
              </a:ext>
            </a:extLst>
          </a:blip>
          <a:srcRect/>
          <a:stretch>
            <a:fillRect/>
          </a:stretch>
        </p:blipFill>
        <p:spPr bwMode="auto">
          <a:xfrm>
            <a:off x="4757737" y="3322636"/>
            <a:ext cx="3922044" cy="2947755"/>
          </a:xfrm>
          <a:prstGeom prst="rect">
            <a:avLst/>
          </a:prstGeom>
          <a:noFill/>
          <a:ln>
            <a:noFill/>
          </a:ln>
          <a:effectLst/>
          <a:extLst/>
        </p:spPr>
      </p:pic>
      <p:pic>
        <p:nvPicPr>
          <p:cNvPr id="5" name="Picture 4">
            <a:extLst>
              <a:ext uri="{FF2B5EF4-FFF2-40B4-BE49-F238E27FC236}">
                <a16:creationId xmlns="" xmlns:a16="http://schemas.microsoft.com/office/drawing/2014/main" id="{1F7ACC4B-A3C8-8B41-B28D-918F1AF0C7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6312" y="3309937"/>
            <a:ext cx="3653716" cy="2962276"/>
          </a:xfrm>
          <a:prstGeom prst="rect">
            <a:avLst/>
          </a:prstGeom>
        </p:spPr>
      </p:pic>
    </p:spTree>
    <p:extLst>
      <p:ext uri="{BB962C8B-B14F-4D97-AF65-F5344CB8AC3E}">
        <p14:creationId xmlns:p14="http://schemas.microsoft.com/office/powerpoint/2010/main" val="334353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GTU Questions: Unit </a:t>
            </a:r>
            <a:r>
              <a:rPr lang="en-US" smtClean="0"/>
              <a:t>2-Part 2</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62445148"/>
              </p:ext>
            </p:extLst>
          </p:nvPr>
        </p:nvGraphicFramePr>
        <p:xfrm>
          <a:off x="131763" y="1299616"/>
          <a:ext cx="11898312" cy="2565400"/>
        </p:xfrm>
        <a:graphic>
          <a:graphicData uri="http://schemas.openxmlformats.org/drawingml/2006/table">
            <a:tbl>
              <a:tblPr firstRow="1" bandRow="1">
                <a:tableStyleId>{5940675A-B579-460E-94D1-54222C63F5DA}</a:tableStyleId>
              </a:tblPr>
              <a:tblGrid>
                <a:gridCol w="532113"/>
                <a:gridCol w="9284195"/>
                <a:gridCol w="853533"/>
                <a:gridCol w="1228471"/>
              </a:tblGrid>
              <a:tr h="370840">
                <a:tc>
                  <a:txBody>
                    <a:bodyPr/>
                    <a:lstStyle/>
                    <a:p>
                      <a:r>
                        <a:rPr lang="en-US" b="1" dirty="0" smtClean="0"/>
                        <a:t>Sr.</a:t>
                      </a:r>
                      <a:endParaRPr lang="en-IN" b="1" dirty="0"/>
                    </a:p>
                  </a:txBody>
                  <a:tcPr/>
                </a:tc>
                <a:tc>
                  <a:txBody>
                    <a:bodyPr/>
                    <a:lstStyle/>
                    <a:p>
                      <a:r>
                        <a:rPr lang="en-US" b="1" dirty="0" smtClean="0"/>
                        <a:t>Question</a:t>
                      </a:r>
                      <a:endParaRPr lang="en-IN" b="1" dirty="0"/>
                    </a:p>
                  </a:txBody>
                  <a:tcPr/>
                </a:tc>
                <a:tc>
                  <a:txBody>
                    <a:bodyPr/>
                    <a:lstStyle/>
                    <a:p>
                      <a:r>
                        <a:rPr lang="en-US" b="1" dirty="0" smtClean="0"/>
                        <a:t>Marks</a:t>
                      </a:r>
                      <a:endParaRPr lang="en-IN" b="1" dirty="0"/>
                    </a:p>
                  </a:txBody>
                  <a:tcPr/>
                </a:tc>
                <a:tc>
                  <a:txBody>
                    <a:bodyPr/>
                    <a:lstStyle/>
                    <a:p>
                      <a:r>
                        <a:rPr lang="en-US" b="1" dirty="0" smtClean="0"/>
                        <a:t>Year</a:t>
                      </a:r>
                      <a:endParaRPr lang="en-IN" b="1" dirty="0"/>
                    </a:p>
                  </a:txBody>
                  <a:tcPr/>
                </a:tc>
              </a:tr>
              <a:tr h="370840">
                <a:tc>
                  <a:txBody>
                    <a:bodyPr/>
                    <a:lstStyle/>
                    <a:p>
                      <a:r>
                        <a:rPr lang="en-US" dirty="0" smtClean="0"/>
                        <a:t>1.</a:t>
                      </a:r>
                      <a:endParaRPr lang="en-IN" dirty="0"/>
                    </a:p>
                  </a:txBody>
                  <a:tcPr/>
                </a:tc>
                <a:tc>
                  <a:txBody>
                    <a:bodyPr/>
                    <a:lstStyle/>
                    <a:p>
                      <a:r>
                        <a:rPr lang="en-US" dirty="0" smtClean="0"/>
                        <a:t>What is wave propagation? Discuss various modes of propagation with example.</a:t>
                      </a:r>
                    </a:p>
                  </a:txBody>
                  <a:tcPr/>
                </a:tc>
                <a:tc>
                  <a:txBody>
                    <a:bodyPr/>
                    <a:lstStyle/>
                    <a:p>
                      <a:pPr algn="ctr"/>
                      <a:r>
                        <a:rPr lang="en-US" dirty="0" smtClean="0"/>
                        <a:t>4</a:t>
                      </a:r>
                    </a:p>
                    <a:p>
                      <a:pPr algn="ctr"/>
                      <a:r>
                        <a:rPr lang="en-US" dirty="0" smtClean="0"/>
                        <a:t>7</a:t>
                      </a:r>
                    </a:p>
                    <a:p>
                      <a:pPr algn="ctr"/>
                      <a:r>
                        <a:rPr lang="en-US" dirty="0" smtClean="0"/>
                        <a:t>7</a:t>
                      </a:r>
                      <a:endParaRPr lang="en-IN" dirty="0"/>
                    </a:p>
                  </a:txBody>
                  <a:tcPr/>
                </a:tc>
                <a:tc>
                  <a:txBody>
                    <a:bodyPr/>
                    <a:lstStyle/>
                    <a:p>
                      <a:r>
                        <a:rPr lang="en-US" dirty="0" smtClean="0"/>
                        <a:t>Sum’19</a:t>
                      </a:r>
                    </a:p>
                    <a:p>
                      <a:r>
                        <a:rPr lang="en-US" dirty="0" smtClean="0"/>
                        <a:t>Win’19</a:t>
                      </a:r>
                    </a:p>
                    <a:p>
                      <a:r>
                        <a:rPr lang="en-US" dirty="0" smtClean="0"/>
                        <a:t>Sum’20</a:t>
                      </a:r>
                      <a:endParaRPr lang="en-IN" dirty="0"/>
                    </a:p>
                  </a:txBody>
                  <a:tcPr/>
                </a:tc>
              </a:tr>
              <a:tr h="370840">
                <a:tc>
                  <a:txBody>
                    <a:bodyPr/>
                    <a:lstStyle/>
                    <a:p>
                      <a:r>
                        <a:rPr lang="en-US" dirty="0" smtClean="0"/>
                        <a:t>2.</a:t>
                      </a:r>
                      <a:endParaRPr lang="en-IN" dirty="0"/>
                    </a:p>
                  </a:txBody>
                  <a:tcPr/>
                </a:tc>
                <a:tc>
                  <a:txBody>
                    <a:bodyPr/>
                    <a:lstStyle/>
                    <a:p>
                      <a:r>
                        <a:rPr lang="en-US" dirty="0" smtClean="0"/>
                        <a:t>List and explain the types of antenna in wireless network with their applications.</a:t>
                      </a:r>
                    </a:p>
                    <a:p>
                      <a:endParaRPr lang="en-US" dirty="0" smtClean="0"/>
                    </a:p>
                  </a:txBody>
                  <a:tcPr/>
                </a:tc>
                <a:tc>
                  <a:txBody>
                    <a:bodyPr/>
                    <a:lstStyle/>
                    <a:p>
                      <a:pPr algn="ctr"/>
                      <a:r>
                        <a:rPr lang="en-US" dirty="0" smtClean="0"/>
                        <a:t>4</a:t>
                      </a:r>
                      <a:endParaRPr lang="en-IN" dirty="0"/>
                    </a:p>
                  </a:txBody>
                  <a:tcPr/>
                </a:tc>
                <a:tc>
                  <a:txBody>
                    <a:bodyPr/>
                    <a:lstStyle/>
                    <a:p>
                      <a:r>
                        <a:rPr lang="en-US" dirty="0" smtClean="0"/>
                        <a:t>Win’20</a:t>
                      </a:r>
                      <a:endParaRPr lang="en-IN" dirty="0"/>
                    </a:p>
                  </a:txBody>
                  <a:tcPr/>
                </a:tc>
              </a:tr>
              <a:tr h="370840">
                <a:tc>
                  <a:txBody>
                    <a:bodyPr/>
                    <a:lstStyle/>
                    <a:p>
                      <a:r>
                        <a:rPr lang="en-US" dirty="0" smtClean="0"/>
                        <a:t>3.</a:t>
                      </a:r>
                      <a:endParaRPr lang="en-IN" dirty="0"/>
                    </a:p>
                  </a:txBody>
                  <a:tcPr/>
                </a:tc>
                <a:tc>
                  <a:txBody>
                    <a:bodyPr/>
                    <a:lstStyle/>
                    <a:p>
                      <a:r>
                        <a:rPr lang="en-IN" dirty="0" smtClean="0"/>
                        <a:t>Define Radio propagation. List and explain propagation modes.</a:t>
                      </a:r>
                    </a:p>
                    <a:p>
                      <a:endParaRPr lang="en-IN" dirty="0" smtClean="0"/>
                    </a:p>
                  </a:txBody>
                  <a:tcPr/>
                </a:tc>
                <a:tc>
                  <a:txBody>
                    <a:bodyPr/>
                    <a:lstStyle/>
                    <a:p>
                      <a:pPr algn="ctr"/>
                      <a:r>
                        <a:rPr lang="en-US" dirty="0" smtClean="0"/>
                        <a:t>3</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Win’20</a:t>
                      </a:r>
                    </a:p>
                  </a:txBody>
                  <a:tcPr/>
                </a:tc>
              </a:tr>
            </a:tbl>
          </a:graphicData>
        </a:graphic>
      </p:graphicFrame>
    </p:spTree>
    <p:extLst>
      <p:ext uri="{BB962C8B-B14F-4D97-AF65-F5344CB8AC3E}">
        <p14:creationId xmlns:p14="http://schemas.microsoft.com/office/powerpoint/2010/main" val="11552259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8892076"/>
              </p:ext>
            </p:extLst>
          </p:nvPr>
        </p:nvGraphicFramePr>
        <p:xfrm>
          <a:off x="131763" y="863600"/>
          <a:ext cx="10087058" cy="792480"/>
        </p:xfrm>
        <a:graphic>
          <a:graphicData uri="http://schemas.openxmlformats.org/drawingml/2006/table">
            <a:tbl>
              <a:tblPr firstRow="1" bandRow="1">
                <a:tableStyleId>{2D5ABB26-0587-4C30-8999-92F81FD0307C}</a:tableStyleId>
              </a:tblPr>
              <a:tblGrid>
                <a:gridCol w="906003"/>
                <a:gridCol w="9181055"/>
              </a:tblGrid>
              <a:tr h="370840">
                <a:tc>
                  <a:txBody>
                    <a:bodyPr/>
                    <a:lstStyle/>
                    <a:p>
                      <a:r>
                        <a:rPr lang="en-US" sz="2000" dirty="0" smtClean="0"/>
                        <a:t>Book:</a:t>
                      </a:r>
                      <a:endParaRPr lang="en-IN" sz="2000" b="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kern="1200" dirty="0" smtClean="0"/>
                        <a:t>Wireless Communications &amp; Networks, Second Edition, William Stallings by Pearson</a:t>
                      </a:r>
                      <a:endParaRPr lang="en-IN" sz="2000" b="0" i="1" kern="1200" dirty="0" smtClean="0">
                        <a:solidFill>
                          <a:schemeClr val="tx1"/>
                        </a:solidFill>
                        <a:latin typeface="+mn-lt"/>
                        <a:ea typeface="+mn-ea"/>
                        <a:cs typeface="+mn-cs"/>
                      </a:endParaRPr>
                    </a:p>
                  </a:txBody>
                  <a:tcPr/>
                </a:tc>
              </a:tr>
              <a:tr h="370840">
                <a:tc>
                  <a:txBody>
                    <a:bodyPr/>
                    <a:lstStyle/>
                    <a:p>
                      <a:pPr marL="0" algn="l" defTabSz="914400" rtl="0" eaLnBrk="1" latinLnBrk="0" hangingPunct="1"/>
                      <a:r>
                        <a:rPr lang="en-US" sz="2000" kern="1200" dirty="0" smtClean="0">
                          <a:solidFill>
                            <a:schemeClr val="tx1"/>
                          </a:solidFill>
                          <a:latin typeface="+mn-lt"/>
                          <a:ea typeface="+mn-ea"/>
                          <a:cs typeface="+mn-cs"/>
                        </a:rPr>
                        <a:t>Web:</a:t>
                      </a:r>
                      <a:endParaRPr lang="en-IN" sz="2000" kern="1200" dirty="0">
                        <a:solidFill>
                          <a:schemeClr val="tx1"/>
                        </a:solidFill>
                        <a:latin typeface="+mn-lt"/>
                        <a:ea typeface="+mn-ea"/>
                        <a:cs typeface="+mn-cs"/>
                      </a:endParaRPr>
                    </a:p>
                  </a:txBody>
                  <a:tcPr/>
                </a:tc>
                <a:tc>
                  <a:txBody>
                    <a:bodyPr/>
                    <a:lstStyle/>
                    <a:p>
                      <a:r>
                        <a:rPr lang="en-IN" sz="2000" b="0" i="1" dirty="0" smtClean="0"/>
                        <a:t>https://www.allaboutcircuits.com/technical-articles</a:t>
                      </a:r>
                      <a:endParaRPr lang="en-IN" sz="2000" b="0" i="1"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1366" y="75037"/>
            <a:ext cx="561128" cy="561128"/>
          </a:xfrm>
          <a:prstGeom prst="rect">
            <a:avLst/>
          </a:prstGeom>
        </p:spPr>
      </p:pic>
    </p:spTree>
    <p:extLst>
      <p:ext uri="{BB962C8B-B14F-4D97-AF65-F5344CB8AC3E}">
        <p14:creationId xmlns:p14="http://schemas.microsoft.com/office/powerpoint/2010/main" val="27835502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dirty="0" smtClean="0"/>
              <a:t>Thank You</a:t>
            </a:r>
            <a:endParaRPr lang="en-IN" i="1"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63954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31180" y="863444"/>
            <a:ext cx="742317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An antenna is an </a:t>
            </a:r>
            <a:r>
              <a:rPr lang="en-US" altLang="en-US" dirty="0">
                <a:solidFill>
                  <a:srgbClr val="673BBA"/>
                </a:solidFill>
                <a:cs typeface="Times New Roman" panose="02020603050405020304" pitchFamily="18" charset="0"/>
              </a:rPr>
              <a:t>electrical conductor </a:t>
            </a:r>
            <a:r>
              <a:rPr lang="en-US" altLang="en-US" dirty="0">
                <a:cs typeface="Times New Roman" panose="02020603050405020304" pitchFamily="18" charset="0"/>
              </a:rPr>
              <a:t>or system of conductors</a:t>
            </a:r>
          </a:p>
          <a:p>
            <a:pPr lvl="1"/>
            <a:r>
              <a:rPr lang="en-US" altLang="en-US" dirty="0">
                <a:solidFill>
                  <a:srgbClr val="673BBA"/>
                </a:solidFill>
                <a:cs typeface="Times New Roman" panose="02020603050405020304" pitchFamily="18" charset="0"/>
              </a:rPr>
              <a:t>Transmission</a:t>
            </a:r>
            <a:r>
              <a:rPr lang="en-US" altLang="en-US" dirty="0">
                <a:cs typeface="Times New Roman" panose="02020603050405020304" pitchFamily="18" charset="0"/>
              </a:rPr>
              <a:t> - radiates </a:t>
            </a:r>
            <a:r>
              <a:rPr lang="en-US" altLang="en-US" dirty="0">
                <a:solidFill>
                  <a:srgbClr val="673BBA"/>
                </a:solidFill>
                <a:cs typeface="Times New Roman" panose="02020603050405020304" pitchFamily="18" charset="0"/>
              </a:rPr>
              <a:t>electromagnetic</a:t>
            </a:r>
            <a:r>
              <a:rPr lang="en-US" altLang="en-US" dirty="0">
                <a:cs typeface="Times New Roman" panose="02020603050405020304" pitchFamily="18" charset="0"/>
              </a:rPr>
              <a:t> energy into </a:t>
            </a:r>
            <a:r>
              <a:rPr lang="en-US" altLang="en-US" dirty="0" smtClean="0">
                <a:cs typeface="Times New Roman" panose="02020603050405020304" pitchFamily="18" charset="0"/>
              </a:rPr>
              <a:t>space</a:t>
            </a:r>
          </a:p>
          <a:p>
            <a:pPr marL="914400" lvl="2" indent="0">
              <a:buNone/>
            </a:pPr>
            <a:r>
              <a:rPr lang="en-US" altLang="en-US" sz="2000" dirty="0"/>
              <a:t>For transmission of signal, </a:t>
            </a:r>
            <a:r>
              <a:rPr lang="en-US" altLang="en-US" sz="2000" dirty="0">
                <a:solidFill>
                  <a:srgbClr val="673BBA"/>
                </a:solidFill>
              </a:rPr>
              <a:t>radio-frequency </a:t>
            </a:r>
            <a:r>
              <a:rPr lang="en-US" altLang="en-US" sz="2000" dirty="0"/>
              <a:t>electrical energy from the transmitter, is converted into </a:t>
            </a:r>
            <a:r>
              <a:rPr lang="en-US" altLang="en-US" sz="2000" dirty="0">
                <a:solidFill>
                  <a:srgbClr val="673BBA"/>
                </a:solidFill>
              </a:rPr>
              <a:t>electromagnetic</a:t>
            </a:r>
            <a:r>
              <a:rPr lang="en-US" altLang="en-US" sz="2000" dirty="0"/>
              <a:t> energy by the </a:t>
            </a:r>
            <a:r>
              <a:rPr lang="en-US" altLang="en-US" sz="2000" dirty="0">
                <a:solidFill>
                  <a:srgbClr val="673BBA"/>
                </a:solidFill>
              </a:rPr>
              <a:t>antenna</a:t>
            </a:r>
            <a:r>
              <a:rPr lang="en-US" altLang="en-US" sz="2000" dirty="0"/>
              <a:t>, and radiated into the surrounding environment (atmosphere, space, water)</a:t>
            </a:r>
          </a:p>
          <a:p>
            <a:pPr lvl="2"/>
            <a:endParaRPr lang="en-US" altLang="en-US" dirty="0">
              <a:cs typeface="Times New Roman" panose="02020603050405020304" pitchFamily="18" charset="0"/>
            </a:endParaRPr>
          </a:p>
          <a:p>
            <a:pPr lvl="1"/>
            <a:r>
              <a:rPr lang="en-US" altLang="en-US" dirty="0">
                <a:solidFill>
                  <a:srgbClr val="673BBA"/>
                </a:solidFill>
                <a:cs typeface="Times New Roman" panose="02020603050405020304" pitchFamily="18" charset="0"/>
              </a:rPr>
              <a:t>Reception</a:t>
            </a:r>
            <a:r>
              <a:rPr lang="en-US" altLang="en-US" dirty="0">
                <a:cs typeface="Times New Roman" panose="02020603050405020304" pitchFamily="18" charset="0"/>
              </a:rPr>
              <a:t> - collects </a:t>
            </a:r>
            <a:r>
              <a:rPr lang="en-US" altLang="en-US" dirty="0">
                <a:solidFill>
                  <a:srgbClr val="673BBA"/>
                </a:solidFill>
                <a:cs typeface="Times New Roman" panose="02020603050405020304" pitchFamily="18" charset="0"/>
              </a:rPr>
              <a:t>electromagnetic</a:t>
            </a:r>
            <a:r>
              <a:rPr lang="en-US" altLang="en-US" dirty="0">
                <a:cs typeface="Times New Roman" panose="02020603050405020304" pitchFamily="18" charset="0"/>
              </a:rPr>
              <a:t> energy from </a:t>
            </a:r>
            <a:r>
              <a:rPr lang="en-US" altLang="en-US" dirty="0" smtClean="0">
                <a:cs typeface="Times New Roman" panose="02020603050405020304" pitchFamily="18" charset="0"/>
              </a:rPr>
              <a:t>space</a:t>
            </a:r>
          </a:p>
          <a:p>
            <a:pPr lvl="2"/>
            <a:r>
              <a:rPr lang="en-IN" altLang="en-US" dirty="0"/>
              <a:t>For reception of a signal, </a:t>
            </a:r>
            <a:r>
              <a:rPr lang="en-IN" altLang="en-US" dirty="0">
                <a:solidFill>
                  <a:srgbClr val="673BBA"/>
                </a:solidFill>
              </a:rPr>
              <a:t>electromagnetic</a:t>
            </a:r>
            <a:r>
              <a:rPr lang="en-IN" altLang="en-US" dirty="0"/>
              <a:t> energy impinging on the antenna is converted into radio-frequency electrical energy and fed into the receiver.</a:t>
            </a:r>
          </a:p>
          <a:p>
            <a:pPr lvl="2"/>
            <a:r>
              <a:rPr lang="en-IN" altLang="en-US" dirty="0">
                <a:solidFill>
                  <a:srgbClr val="673BBA"/>
                </a:solidFill>
              </a:rPr>
              <a:t>Same</a:t>
            </a:r>
            <a:r>
              <a:rPr lang="en-IN" altLang="en-US" dirty="0"/>
              <a:t> frequency is used in both direction.</a:t>
            </a:r>
          </a:p>
          <a:p>
            <a:r>
              <a:rPr lang="en-US" altLang="en-US" dirty="0" smtClean="0"/>
              <a:t>In </a:t>
            </a:r>
            <a:r>
              <a:rPr lang="en-US" altLang="en-US" dirty="0"/>
              <a:t>two-way communication, the same antenna can be used for </a:t>
            </a:r>
            <a:r>
              <a:rPr lang="en-US" altLang="en-US" dirty="0">
                <a:solidFill>
                  <a:srgbClr val="673BBA"/>
                </a:solidFill>
              </a:rPr>
              <a:t>transmission</a:t>
            </a:r>
            <a:r>
              <a:rPr lang="en-US" altLang="en-US" dirty="0"/>
              <a:t> and </a:t>
            </a:r>
            <a:r>
              <a:rPr lang="en-US" altLang="en-US" dirty="0">
                <a:solidFill>
                  <a:srgbClr val="673BBA"/>
                </a:solidFill>
              </a:rPr>
              <a:t>reception</a:t>
            </a:r>
          </a:p>
          <a:p>
            <a:endParaRPr lang="en-US" altLang="en-US" dirty="0" smtClean="0"/>
          </a:p>
          <a:p>
            <a:pPr lvl="1"/>
            <a:endParaRPr lang="en-US" altLang="en-US" dirty="0" smtClean="0"/>
          </a:p>
          <a:p>
            <a:endParaRPr lang="en-IN" dirty="0"/>
          </a:p>
        </p:txBody>
      </p:sp>
      <p:sp>
        <p:nvSpPr>
          <p:cNvPr id="4" name="Title 3"/>
          <p:cNvSpPr>
            <a:spLocks noGrp="1"/>
          </p:cNvSpPr>
          <p:nvPr>
            <p:ph type="title"/>
          </p:nvPr>
        </p:nvSpPr>
        <p:spPr/>
        <p:txBody>
          <a:bodyPr/>
          <a:lstStyle/>
          <a:p>
            <a:r>
              <a:rPr lang="en-IN" dirty="0"/>
              <a:t>Antennas</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61495" y="863444"/>
            <a:ext cx="4572000" cy="3048000"/>
          </a:xfrm>
        </p:spPr>
      </p:pic>
      <p:pic>
        <p:nvPicPr>
          <p:cNvPr id="7" name="Picture 6"/>
          <p:cNvPicPr>
            <a:picLocks noChangeAspect="1"/>
          </p:cNvPicPr>
          <p:nvPr/>
        </p:nvPicPr>
        <p:blipFill>
          <a:blip r:embed="rId3"/>
          <a:stretch>
            <a:fillRect/>
          </a:stretch>
        </p:blipFill>
        <p:spPr>
          <a:xfrm>
            <a:off x="10293154" y="3901309"/>
            <a:ext cx="1790700" cy="2552700"/>
          </a:xfrm>
          <a:prstGeom prst="rect">
            <a:avLst/>
          </a:prstGeom>
        </p:spPr>
      </p:pic>
      <p:pic>
        <p:nvPicPr>
          <p:cNvPr id="7172" name="Picture 4" descr="Phone-hacking trial: Cell phones and expert mistakes | The D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2284" y="3915378"/>
            <a:ext cx="1698706"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43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Radiation Pattern</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927162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Radiation Pattern</a:t>
            </a:r>
            <a:endParaRPr lang="en-IN" dirty="0"/>
          </a:p>
        </p:txBody>
      </p:sp>
      <p:sp>
        <p:nvSpPr>
          <p:cNvPr id="9" name="Content Placeholder 8"/>
          <p:cNvSpPr>
            <a:spLocks noGrp="1"/>
          </p:cNvSpPr>
          <p:nvPr>
            <p:ph idx="1"/>
          </p:nvPr>
        </p:nvSpPr>
        <p:spPr>
          <a:xfrm>
            <a:off x="131181" y="863444"/>
            <a:ext cx="7332172" cy="5590565"/>
          </a:xfrm>
        </p:spPr>
        <p:txBody>
          <a:bodyPr/>
          <a:lstStyle/>
          <a:p>
            <a:r>
              <a:rPr lang="en-IN" dirty="0"/>
              <a:t>An antenna will radiate </a:t>
            </a:r>
            <a:r>
              <a:rPr lang="en-IN" dirty="0">
                <a:solidFill>
                  <a:srgbClr val="673BBA"/>
                </a:solidFill>
              </a:rPr>
              <a:t>power</a:t>
            </a:r>
            <a:r>
              <a:rPr lang="en-IN" dirty="0"/>
              <a:t> in all directions but, typically, does not </a:t>
            </a:r>
            <a:r>
              <a:rPr lang="en-IN" dirty="0" smtClean="0"/>
              <a:t>perform equally </a:t>
            </a:r>
            <a:r>
              <a:rPr lang="en-IN" dirty="0"/>
              <a:t>well in all directions. </a:t>
            </a:r>
            <a:endParaRPr lang="en-US" altLang="en-US" dirty="0" smtClean="0">
              <a:latin typeface="Times New Roman" panose="02020603050405020304" pitchFamily="18" charset="0"/>
            </a:endParaRPr>
          </a:p>
          <a:p>
            <a:r>
              <a:rPr lang="en-US" altLang="en-US" dirty="0" smtClean="0">
                <a:solidFill>
                  <a:srgbClr val="673BBA"/>
                </a:solidFill>
              </a:rPr>
              <a:t>Radiation </a:t>
            </a:r>
            <a:r>
              <a:rPr lang="en-US" altLang="en-US" dirty="0">
                <a:solidFill>
                  <a:srgbClr val="673BBA"/>
                </a:solidFill>
              </a:rPr>
              <a:t>pattern</a:t>
            </a:r>
          </a:p>
          <a:p>
            <a:pPr lvl="1"/>
            <a:r>
              <a:rPr lang="en-US" altLang="en-US" dirty="0">
                <a:cs typeface="Times New Roman" panose="02020603050405020304" pitchFamily="18" charset="0"/>
              </a:rPr>
              <a:t>Graphical </a:t>
            </a:r>
            <a:r>
              <a:rPr lang="en-US" altLang="en-US" dirty="0">
                <a:solidFill>
                  <a:srgbClr val="673BBA"/>
                </a:solidFill>
                <a:cs typeface="Times New Roman" panose="02020603050405020304" pitchFamily="18" charset="0"/>
              </a:rPr>
              <a:t>representation</a:t>
            </a:r>
            <a:r>
              <a:rPr lang="en-US" altLang="en-US" dirty="0">
                <a:cs typeface="Times New Roman" panose="02020603050405020304" pitchFamily="18" charset="0"/>
              </a:rPr>
              <a:t> of radiation properties of an antenna</a:t>
            </a:r>
          </a:p>
          <a:p>
            <a:pPr lvl="1"/>
            <a:r>
              <a:rPr lang="en-US" altLang="en-US" dirty="0">
                <a:solidFill>
                  <a:srgbClr val="673BBA"/>
                </a:solidFill>
                <a:cs typeface="Times New Roman" panose="02020603050405020304" pitchFamily="18" charset="0"/>
              </a:rPr>
              <a:t>Depicted</a:t>
            </a:r>
            <a:r>
              <a:rPr lang="en-US" altLang="en-US" dirty="0">
                <a:cs typeface="Times New Roman" panose="02020603050405020304" pitchFamily="18" charset="0"/>
              </a:rPr>
              <a:t> as two-dimensional cross section</a:t>
            </a:r>
          </a:p>
          <a:p>
            <a:r>
              <a:rPr lang="en-US" altLang="en-US" dirty="0"/>
              <a:t>The </a:t>
            </a:r>
            <a:r>
              <a:rPr lang="en-US" altLang="en-US" dirty="0">
                <a:solidFill>
                  <a:srgbClr val="673BBA"/>
                </a:solidFill>
              </a:rPr>
              <a:t>relative</a:t>
            </a:r>
            <a:r>
              <a:rPr lang="en-US" altLang="en-US" dirty="0"/>
              <a:t> </a:t>
            </a:r>
            <a:r>
              <a:rPr lang="en-US" altLang="en-US" dirty="0">
                <a:solidFill>
                  <a:srgbClr val="673BBA"/>
                </a:solidFill>
              </a:rPr>
              <a:t>distance </a:t>
            </a:r>
            <a:r>
              <a:rPr lang="en-US" altLang="en-US" dirty="0"/>
              <a:t>from the antenna position in each </a:t>
            </a:r>
            <a:r>
              <a:rPr lang="en-US" altLang="en-US" dirty="0" smtClean="0"/>
              <a:t>dir</a:t>
            </a:r>
            <a:r>
              <a:rPr lang="en-US" altLang="en-US" dirty="0"/>
              <a:t>ection determines the </a:t>
            </a:r>
            <a:r>
              <a:rPr lang="en-US" altLang="en-US" dirty="0">
                <a:solidFill>
                  <a:srgbClr val="673BBA"/>
                </a:solidFill>
              </a:rPr>
              <a:t>relative</a:t>
            </a:r>
            <a:r>
              <a:rPr lang="en-US" altLang="en-US" dirty="0"/>
              <a:t> </a:t>
            </a:r>
            <a:r>
              <a:rPr lang="en-US" altLang="en-US" dirty="0">
                <a:solidFill>
                  <a:srgbClr val="673BBA"/>
                </a:solidFill>
              </a:rPr>
              <a:t>power</a:t>
            </a:r>
            <a:endParaRPr lang="en-IN" dirty="0">
              <a:solidFill>
                <a:srgbClr val="673BBA"/>
              </a:solidFill>
            </a:endParaRPr>
          </a:p>
          <a:p>
            <a:r>
              <a:rPr lang="en-IN" dirty="0" smtClean="0"/>
              <a:t>The </a:t>
            </a:r>
            <a:r>
              <a:rPr lang="en-IN" dirty="0"/>
              <a:t>simplest </a:t>
            </a:r>
            <a:r>
              <a:rPr lang="en-IN" dirty="0" smtClean="0"/>
              <a:t>pattern is produced </a:t>
            </a:r>
            <a:r>
              <a:rPr lang="en-IN" dirty="0"/>
              <a:t>by an idealized antenna known as the </a:t>
            </a:r>
            <a:r>
              <a:rPr lang="en-IN" dirty="0">
                <a:solidFill>
                  <a:srgbClr val="673BBA"/>
                </a:solidFill>
              </a:rPr>
              <a:t>isotropic antenna</a:t>
            </a:r>
            <a:r>
              <a:rPr lang="en-IN" dirty="0"/>
              <a:t>. </a:t>
            </a:r>
            <a:endParaRPr lang="en-IN" dirty="0" smtClean="0"/>
          </a:p>
          <a:p>
            <a:pPr lvl="1"/>
            <a:r>
              <a:rPr lang="en-IN" dirty="0" smtClean="0"/>
              <a:t>radiates power </a:t>
            </a:r>
            <a:r>
              <a:rPr lang="en-IN" dirty="0"/>
              <a:t>in </a:t>
            </a:r>
            <a:r>
              <a:rPr lang="en-IN" dirty="0">
                <a:solidFill>
                  <a:srgbClr val="673BBA"/>
                </a:solidFill>
              </a:rPr>
              <a:t>all directions equally</a:t>
            </a:r>
            <a:r>
              <a:rPr lang="en-IN" dirty="0"/>
              <a:t>. </a:t>
            </a:r>
            <a:endParaRPr lang="en-IN" dirty="0" smtClean="0"/>
          </a:p>
          <a:p>
            <a:pPr lvl="1"/>
            <a:r>
              <a:rPr lang="en-IN" dirty="0" smtClean="0"/>
              <a:t>Radiation pattern </a:t>
            </a:r>
            <a:r>
              <a:rPr lang="en-IN" dirty="0"/>
              <a:t>for the isotropic antenna is a sphere with the </a:t>
            </a:r>
            <a:r>
              <a:rPr lang="en-IN" dirty="0">
                <a:solidFill>
                  <a:srgbClr val="673BBA"/>
                </a:solidFill>
              </a:rPr>
              <a:t>antenna</a:t>
            </a:r>
            <a:r>
              <a:rPr lang="en-IN" dirty="0"/>
              <a:t> at the </a:t>
            </a:r>
            <a:r>
              <a:rPr lang="en-IN" dirty="0" smtClean="0"/>
              <a:t>centre.</a:t>
            </a:r>
          </a:p>
          <a:p>
            <a:pPr lvl="0"/>
            <a:r>
              <a:rPr lang="en-US" altLang="en-US" dirty="0">
                <a:solidFill>
                  <a:srgbClr val="212121"/>
                </a:solidFill>
              </a:rPr>
              <a:t>The directional antenna in which the preferred direction of radiation is </a:t>
            </a:r>
            <a:r>
              <a:rPr lang="en-US" altLang="en-US" dirty="0" smtClean="0">
                <a:solidFill>
                  <a:srgbClr val="212121"/>
                </a:solidFill>
              </a:rPr>
              <a:t>along. </a:t>
            </a:r>
            <a:endParaRPr lang="en-IN" dirty="0">
              <a:solidFill>
                <a:srgbClr val="212121"/>
              </a:solidFill>
            </a:endParaRPr>
          </a:p>
          <a:p>
            <a:pPr marL="457200" lvl="1" indent="0">
              <a:buNone/>
            </a:pPr>
            <a:r>
              <a:rPr lang="en-IN" dirty="0" smtClean="0"/>
              <a:t> </a:t>
            </a:r>
            <a:endParaRPr lang="en-IN" dirty="0"/>
          </a:p>
        </p:txBody>
      </p:sp>
      <p:pic>
        <p:nvPicPr>
          <p:cNvPr id="5" name="Picture 4" descr="http://images.slideplayer.com/22/6403573/slides/slide_4.jpg">
            <a:extLst>
              <a:ext uri="{FF2B5EF4-FFF2-40B4-BE49-F238E27FC236}">
                <a16:creationId xmlns:a16="http://schemas.microsoft.com/office/drawing/2014/main" xmlns="" id="{F0A9A5D5-DFD4-494E-B355-1602B35EA494}"/>
              </a:ext>
            </a:extLst>
          </p:cNvPr>
          <p:cNvPicPr/>
          <p:nvPr/>
        </p:nvPicPr>
        <p:blipFill rotWithShape="1">
          <a:blip r:embed="rId2" cstate="print">
            <a:extLst>
              <a:ext uri="{28A0092B-C50C-407E-A947-70E740481C1C}">
                <a14:useLocalDpi xmlns:a14="http://schemas.microsoft.com/office/drawing/2010/main"/>
              </a:ext>
            </a:extLst>
          </a:blip>
          <a:srcRect/>
          <a:stretch/>
        </p:blipFill>
        <p:spPr bwMode="auto">
          <a:xfrm>
            <a:off x="7652822" y="863444"/>
            <a:ext cx="4533900" cy="2408583"/>
          </a:xfrm>
          <a:prstGeom prst="rect">
            <a:avLst/>
          </a:prstGeom>
          <a:noFill/>
          <a:ln>
            <a:noFill/>
          </a:ln>
          <a:extLst>
            <a:ext uri="{53640926-AAD7-44D8-BBD7-CCE9431645EC}">
              <a14:shadowObscured xmlns:a14="http://schemas.microsoft.com/office/drawing/2010/main"/>
            </a:ext>
          </a:extLst>
        </p:spPr>
      </p:pic>
      <p:pic>
        <p:nvPicPr>
          <p:cNvPr id="8194" name="Picture 2" descr="Ac GIF | Gfycat"/>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13900" y="2238024"/>
            <a:ext cx="422274" cy="481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9497499" y="4094163"/>
            <a:ext cx="1504950" cy="1876425"/>
          </a:xfrm>
          <a:prstGeom prst="rect">
            <a:avLst/>
          </a:prstGeom>
        </p:spPr>
      </p:pic>
      <p:pic>
        <p:nvPicPr>
          <p:cNvPr id="13" name="Picture 2" descr="Ac GIF | Gfycat"/>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61563" y="4601616"/>
            <a:ext cx="422274" cy="481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4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924115" y="711201"/>
            <a:ext cx="2267885" cy="2650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dirty="0"/>
              <a:t>Radiation Pattern</a:t>
            </a:r>
            <a:endParaRPr lang="en-IN" dirty="0"/>
          </a:p>
        </p:txBody>
      </p:sp>
      <p:sp>
        <p:nvSpPr>
          <p:cNvPr id="3" name="Content Placeholder 2"/>
          <p:cNvSpPr>
            <a:spLocks noGrp="1"/>
          </p:cNvSpPr>
          <p:nvPr>
            <p:ph idx="1"/>
          </p:nvPr>
        </p:nvSpPr>
        <p:spPr>
          <a:xfrm>
            <a:off x="131181" y="863444"/>
            <a:ext cx="7332172" cy="5590565"/>
          </a:xfrm>
        </p:spPr>
        <p:txBody>
          <a:bodyPr/>
          <a:lstStyle/>
          <a:p>
            <a:r>
              <a:rPr lang="en-IN" dirty="0" smtClean="0"/>
              <a:t>To </a:t>
            </a:r>
            <a:r>
              <a:rPr lang="en-IN" dirty="0"/>
              <a:t>determine the </a:t>
            </a:r>
            <a:r>
              <a:rPr lang="en-IN" dirty="0">
                <a:solidFill>
                  <a:srgbClr val="673BBA"/>
                </a:solidFill>
              </a:rPr>
              <a:t>relative power </a:t>
            </a:r>
            <a:r>
              <a:rPr lang="en-IN" dirty="0"/>
              <a:t>in a given </a:t>
            </a:r>
            <a:r>
              <a:rPr lang="en-IN" dirty="0" smtClean="0"/>
              <a:t>direction, a </a:t>
            </a:r>
            <a:r>
              <a:rPr lang="en-IN" dirty="0"/>
              <a:t>line is drawn from the antenna position at the appropriate </a:t>
            </a:r>
            <a:r>
              <a:rPr lang="en-IN" dirty="0">
                <a:solidFill>
                  <a:srgbClr val="673BBA"/>
                </a:solidFill>
              </a:rPr>
              <a:t>angle</a:t>
            </a:r>
            <a:r>
              <a:rPr lang="en-IN" dirty="0"/>
              <a:t>, and the point </a:t>
            </a:r>
            <a:r>
              <a:rPr lang="en-IN" dirty="0" smtClean="0"/>
              <a:t>of </a:t>
            </a:r>
            <a:r>
              <a:rPr lang="en-IN" dirty="0" smtClean="0">
                <a:solidFill>
                  <a:srgbClr val="673BBA"/>
                </a:solidFill>
              </a:rPr>
              <a:t>intercept</a:t>
            </a:r>
            <a:r>
              <a:rPr lang="en-IN" dirty="0" smtClean="0"/>
              <a:t> </a:t>
            </a:r>
            <a:r>
              <a:rPr lang="en-IN" dirty="0"/>
              <a:t>with the </a:t>
            </a:r>
            <a:r>
              <a:rPr lang="en-IN" dirty="0" smtClean="0"/>
              <a:t>radiation pattern </a:t>
            </a:r>
            <a:r>
              <a:rPr lang="en-IN" dirty="0"/>
              <a:t>is determined. </a:t>
            </a:r>
            <a:endParaRPr lang="en-IN" dirty="0" smtClean="0"/>
          </a:p>
          <a:p>
            <a:r>
              <a:rPr lang="en-IN" b="1" dirty="0" smtClean="0"/>
              <a:t>Figure(a)</a:t>
            </a:r>
            <a:r>
              <a:rPr lang="en-IN" dirty="0" smtClean="0"/>
              <a:t> </a:t>
            </a:r>
            <a:r>
              <a:rPr lang="en-IN" dirty="0"/>
              <a:t>shows a comparison </a:t>
            </a:r>
            <a:r>
              <a:rPr lang="en-IN" dirty="0" smtClean="0"/>
              <a:t>of two </a:t>
            </a:r>
            <a:r>
              <a:rPr lang="en-IN" dirty="0"/>
              <a:t>transmission angles</a:t>
            </a:r>
            <a:r>
              <a:rPr lang="en-IN" dirty="0">
                <a:solidFill>
                  <a:srgbClr val="673BBA"/>
                </a:solidFill>
              </a:rPr>
              <a:t>, A</a:t>
            </a:r>
            <a:r>
              <a:rPr lang="en-IN" dirty="0"/>
              <a:t> and </a:t>
            </a:r>
            <a:r>
              <a:rPr lang="en-IN" dirty="0">
                <a:solidFill>
                  <a:srgbClr val="673BBA"/>
                </a:solidFill>
              </a:rPr>
              <a:t>B</a:t>
            </a:r>
            <a:r>
              <a:rPr lang="en-IN" dirty="0"/>
              <a:t>, drawn on the two radiation patterns. </a:t>
            </a:r>
            <a:endParaRPr lang="en-IN" dirty="0" smtClean="0"/>
          </a:p>
          <a:p>
            <a:r>
              <a:rPr lang="en-IN" dirty="0" smtClean="0"/>
              <a:t>The </a:t>
            </a:r>
            <a:r>
              <a:rPr lang="en-IN" dirty="0" smtClean="0">
                <a:solidFill>
                  <a:srgbClr val="673BBA"/>
                </a:solidFill>
              </a:rPr>
              <a:t>isotropic</a:t>
            </a:r>
            <a:r>
              <a:rPr lang="en-IN" dirty="0" smtClean="0"/>
              <a:t> antenna </a:t>
            </a:r>
            <a:r>
              <a:rPr lang="en-IN" dirty="0"/>
              <a:t>produces an omnidirectional </a:t>
            </a:r>
            <a:r>
              <a:rPr lang="en-IN" dirty="0" smtClean="0"/>
              <a:t>radiation pattern </a:t>
            </a:r>
            <a:r>
              <a:rPr lang="en-IN" dirty="0"/>
              <a:t>of equal strength in </a:t>
            </a:r>
            <a:r>
              <a:rPr lang="en-IN" dirty="0" smtClean="0"/>
              <a:t>all directions</a:t>
            </a:r>
            <a:r>
              <a:rPr lang="en-IN" dirty="0"/>
              <a:t>, so the A and B vectors </a:t>
            </a:r>
            <a:r>
              <a:rPr lang="en-IN" dirty="0" smtClean="0"/>
              <a:t>are of </a:t>
            </a:r>
            <a:r>
              <a:rPr lang="en-IN" dirty="0">
                <a:solidFill>
                  <a:srgbClr val="673BBA"/>
                </a:solidFill>
              </a:rPr>
              <a:t>equal length. </a:t>
            </a:r>
            <a:endParaRPr lang="en-IN" dirty="0" smtClean="0">
              <a:solidFill>
                <a:srgbClr val="673BBA"/>
              </a:solidFill>
            </a:endParaRPr>
          </a:p>
          <a:p>
            <a:r>
              <a:rPr lang="en-IN" dirty="0" smtClean="0"/>
              <a:t>For </a:t>
            </a:r>
            <a:r>
              <a:rPr lang="en-IN" dirty="0"/>
              <a:t>the antenna pattern </a:t>
            </a:r>
            <a:r>
              <a:rPr lang="en-IN" dirty="0" smtClean="0"/>
              <a:t>of </a:t>
            </a:r>
            <a:r>
              <a:rPr lang="en-IN" b="1" dirty="0" smtClean="0"/>
              <a:t>Figure(b)</a:t>
            </a:r>
            <a:r>
              <a:rPr lang="en-IN" dirty="0" smtClean="0"/>
              <a:t>, </a:t>
            </a:r>
            <a:r>
              <a:rPr lang="en-IN" dirty="0"/>
              <a:t>the B vector is </a:t>
            </a:r>
            <a:r>
              <a:rPr lang="en-IN" dirty="0">
                <a:solidFill>
                  <a:srgbClr val="673BBA"/>
                </a:solidFill>
              </a:rPr>
              <a:t>longer</a:t>
            </a:r>
            <a:r>
              <a:rPr lang="en-IN" dirty="0"/>
              <a:t> than the A vector, indicating that </a:t>
            </a:r>
            <a:r>
              <a:rPr lang="en-IN" dirty="0">
                <a:solidFill>
                  <a:srgbClr val="673BBA"/>
                </a:solidFill>
              </a:rPr>
              <a:t>more power </a:t>
            </a:r>
            <a:r>
              <a:rPr lang="en-IN" dirty="0" smtClean="0"/>
              <a:t>is radiated </a:t>
            </a:r>
            <a:r>
              <a:rPr lang="en-IN" dirty="0"/>
              <a:t>in the B </a:t>
            </a:r>
            <a:r>
              <a:rPr lang="en-IN" dirty="0" smtClean="0"/>
              <a:t>direction than </a:t>
            </a:r>
            <a:r>
              <a:rPr lang="en-IN" dirty="0"/>
              <a:t>in the A direction, and the relative lengths of </a:t>
            </a:r>
            <a:r>
              <a:rPr lang="en-IN" dirty="0" smtClean="0"/>
              <a:t>the two </a:t>
            </a:r>
            <a:r>
              <a:rPr lang="en-IN" dirty="0"/>
              <a:t>vectors are </a:t>
            </a:r>
            <a:r>
              <a:rPr lang="en-IN" dirty="0" smtClean="0"/>
              <a:t>proportional to </a:t>
            </a:r>
            <a:r>
              <a:rPr lang="en-IN" dirty="0"/>
              <a:t>the </a:t>
            </a:r>
            <a:r>
              <a:rPr lang="en-IN" dirty="0">
                <a:solidFill>
                  <a:srgbClr val="673BBA"/>
                </a:solidFill>
              </a:rPr>
              <a:t>amount of power radiated </a:t>
            </a:r>
            <a:r>
              <a:rPr lang="en-IN" dirty="0"/>
              <a:t>in the two directions.</a:t>
            </a:r>
          </a:p>
        </p:txBody>
      </p:sp>
      <p:pic>
        <p:nvPicPr>
          <p:cNvPr id="4" name="Picture 3" descr="http://images.slideplayer.com/22/6403573/slides/slide_4.jpg">
            <a:extLst>
              <a:ext uri="{FF2B5EF4-FFF2-40B4-BE49-F238E27FC236}">
                <a16:creationId xmlns:a16="http://schemas.microsoft.com/office/drawing/2014/main" xmlns="" id="{F0A9A5D5-DFD4-494E-B355-1602B35EA494}"/>
              </a:ext>
            </a:extLst>
          </p:cNvPr>
          <p:cNvPicPr/>
          <p:nvPr/>
        </p:nvPicPr>
        <p:blipFill rotWithShape="1">
          <a:blip r:embed="rId2" cstate="print">
            <a:extLst>
              <a:ext uri="{28A0092B-C50C-407E-A947-70E740481C1C}">
                <a14:useLocalDpi xmlns:a14="http://schemas.microsoft.com/office/drawing/2010/main"/>
              </a:ext>
            </a:extLst>
          </a:blip>
          <a:srcRect/>
          <a:stretch/>
        </p:blipFill>
        <p:spPr bwMode="auto">
          <a:xfrm>
            <a:off x="7463353" y="863444"/>
            <a:ext cx="4612106" cy="2498321"/>
          </a:xfrm>
          <a:prstGeom prst="rect">
            <a:avLst/>
          </a:prstGeom>
          <a:noFill/>
          <a:ln>
            <a:noFill/>
          </a:ln>
          <a:extLst>
            <a:ext uri="{53640926-AAD7-44D8-BBD7-CCE9431645EC}">
              <a14:shadowObscured xmlns:a14="http://schemas.microsoft.com/office/drawing/2010/main"/>
            </a:ext>
          </a:extLst>
        </p:spPr>
      </p:pic>
      <p:pic>
        <p:nvPicPr>
          <p:cNvPr id="5" name="Picture 2" descr="Ac GIF | Gfycat"/>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9027" y="1631045"/>
            <a:ext cx="422274" cy="4815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819249" y="1744394"/>
            <a:ext cx="216925" cy="351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2" descr="Ac GIF | Gfycat"/>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0284" y="1679460"/>
            <a:ext cx="422274" cy="481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64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Antenna Types</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06462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Antenna </a:t>
            </a:r>
            <a:r>
              <a:rPr lang="en-IN" dirty="0" smtClean="0"/>
              <a:t>Types</a:t>
            </a:r>
            <a:endParaRPr lang="en-IN" dirty="0"/>
          </a:p>
        </p:txBody>
      </p:sp>
      <p:sp>
        <p:nvSpPr>
          <p:cNvPr id="3" name="Content Placeholder 2"/>
          <p:cNvSpPr>
            <a:spLocks noGrp="1"/>
          </p:cNvSpPr>
          <p:nvPr>
            <p:ph idx="1"/>
          </p:nvPr>
        </p:nvSpPr>
        <p:spPr/>
        <p:txBody>
          <a:bodyPr/>
          <a:lstStyle/>
          <a:p>
            <a:r>
              <a:rPr lang="en-US" altLang="en-US" dirty="0"/>
              <a:t>Isotropic antenna (idealized)</a:t>
            </a:r>
          </a:p>
          <a:p>
            <a:pPr lvl="1"/>
            <a:r>
              <a:rPr lang="en-US" altLang="en-US" dirty="0">
                <a:solidFill>
                  <a:srgbClr val="673BBA"/>
                </a:solidFill>
              </a:rPr>
              <a:t>Radiates</a:t>
            </a:r>
            <a:r>
              <a:rPr lang="en-US" altLang="en-US" dirty="0"/>
              <a:t> power equally in all </a:t>
            </a:r>
            <a:r>
              <a:rPr lang="en-US" altLang="en-US" dirty="0" smtClean="0"/>
              <a:t>directions</a:t>
            </a:r>
          </a:p>
          <a:p>
            <a:pPr lvl="1"/>
            <a:r>
              <a:rPr lang="en-US" altLang="en-US" dirty="0" smtClean="0"/>
              <a:t>Used to calculate </a:t>
            </a:r>
            <a:r>
              <a:rPr lang="en-IN" dirty="0"/>
              <a:t>gain of </a:t>
            </a:r>
            <a:r>
              <a:rPr lang="en-IN" b="1" dirty="0">
                <a:solidFill>
                  <a:srgbClr val="673BBA"/>
                </a:solidFill>
              </a:rPr>
              <a:t>antennas</a:t>
            </a:r>
            <a:endParaRPr lang="en-US" altLang="en-US" dirty="0">
              <a:solidFill>
                <a:srgbClr val="673BBA"/>
              </a:solidFill>
            </a:endParaRPr>
          </a:p>
          <a:p>
            <a:r>
              <a:rPr lang="en-US" altLang="en-US" dirty="0"/>
              <a:t>Dipole antennas</a:t>
            </a:r>
          </a:p>
          <a:p>
            <a:pPr lvl="1"/>
            <a:r>
              <a:rPr lang="en-US" altLang="en-US" dirty="0"/>
              <a:t>H</a:t>
            </a:r>
            <a:r>
              <a:rPr lang="en-US" altLang="en-US" dirty="0">
                <a:cs typeface="Times New Roman" panose="02020603050405020304" pitchFamily="18" charset="0"/>
              </a:rPr>
              <a:t>alf-wave dipole antenna (or Hertz antenna)</a:t>
            </a:r>
          </a:p>
          <a:p>
            <a:pPr lvl="1"/>
            <a:r>
              <a:rPr lang="en-US" altLang="en-US" dirty="0">
                <a:cs typeface="Times New Roman" panose="02020603050405020304" pitchFamily="18" charset="0"/>
              </a:rPr>
              <a:t>Quarter-wave vertical antenna (or Marconi antenna)</a:t>
            </a:r>
          </a:p>
          <a:p>
            <a:endParaRPr lang="en-IN" dirty="0"/>
          </a:p>
        </p:txBody>
      </p:sp>
      <p:pic>
        <p:nvPicPr>
          <p:cNvPr id="4" name="Picture 2" descr="Ac GIF | Gfycat"/>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2823" y="114821"/>
            <a:ext cx="408080" cy="4815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9551287" y="1122363"/>
            <a:ext cx="1504950" cy="1876425"/>
          </a:xfrm>
          <a:prstGeom prst="rect">
            <a:avLst/>
          </a:prstGeom>
        </p:spPr>
      </p:pic>
      <p:pic>
        <p:nvPicPr>
          <p:cNvPr id="3074" name="Picture 2" descr="Log Periodic Antenna in Delhi, लॉग पीरियाडिक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3740" y="3400892"/>
            <a:ext cx="233362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3614737" y="3785907"/>
            <a:ext cx="4962525" cy="1733550"/>
          </a:xfrm>
          <a:prstGeom prst="rect">
            <a:avLst/>
          </a:prstGeom>
        </p:spPr>
      </p:pic>
    </p:spTree>
    <p:extLst>
      <p:ext uri="{BB962C8B-B14F-4D97-AF65-F5344CB8AC3E}">
        <p14:creationId xmlns:p14="http://schemas.microsoft.com/office/powerpoint/2010/main" val="4258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VIdeo Lecture 16x9 Light Template</Template>
  <TotalTime>6711</TotalTime>
  <Words>1430</Words>
  <Application>Microsoft Office PowerPoint</Application>
  <PresentationFormat>Widescreen</PresentationFormat>
  <Paragraphs>224</Paragraphs>
  <Slides>36</Slides>
  <Notes>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52" baseType="lpstr">
      <vt:lpstr>Roboto Condensed</vt:lpstr>
      <vt:lpstr>Segoe UI Black</vt:lpstr>
      <vt:lpstr>Tahoma</vt:lpstr>
      <vt:lpstr>Calibri</vt:lpstr>
      <vt:lpstr>Times New Roman</vt:lpstr>
      <vt:lpstr>Wingdings</vt:lpstr>
      <vt:lpstr>Roboto Light</vt:lpstr>
      <vt:lpstr>Roboto Mono Thin</vt:lpstr>
      <vt:lpstr>Wingdings 3</vt:lpstr>
      <vt:lpstr>Wingdings 2</vt:lpstr>
      <vt:lpstr>Symbol</vt:lpstr>
      <vt:lpstr>Roboto Condensed Light</vt:lpstr>
      <vt:lpstr>Arial</vt:lpstr>
      <vt:lpstr>VIdeo Lecture 16x9 Light Template</vt:lpstr>
      <vt:lpstr>Bitmap Image</vt:lpstr>
      <vt:lpstr>Equation</vt:lpstr>
      <vt:lpstr>Unit-2: Wireless Communication Technology PART-2 : Antennas and Propagation</vt:lpstr>
      <vt:lpstr>Antennas and Propagation</vt:lpstr>
      <vt:lpstr>Antennas</vt:lpstr>
      <vt:lpstr>Antennas</vt:lpstr>
      <vt:lpstr>Radiation Pattern</vt:lpstr>
      <vt:lpstr>Radiation Pattern</vt:lpstr>
      <vt:lpstr>Radiation Pattern</vt:lpstr>
      <vt:lpstr>Antenna Types</vt:lpstr>
      <vt:lpstr>Antenna Types</vt:lpstr>
      <vt:lpstr>Dipole antenna</vt:lpstr>
      <vt:lpstr>Dipole antenna</vt:lpstr>
      <vt:lpstr>Parabolic Reflective  Antenna </vt:lpstr>
      <vt:lpstr>Parabolic Reflective Antenna </vt:lpstr>
      <vt:lpstr>Mobile Embedded Antenna</vt:lpstr>
      <vt:lpstr>Base Station</vt:lpstr>
      <vt:lpstr>Antenna Gain</vt:lpstr>
      <vt:lpstr>Antenna Gain-Isotropic Antenna</vt:lpstr>
      <vt:lpstr>Antenna Gain-Directional Antenna</vt:lpstr>
      <vt:lpstr>PowerPoint Presentation</vt:lpstr>
      <vt:lpstr>PowerPoint Presentation</vt:lpstr>
      <vt:lpstr>PowerPoint Presentation</vt:lpstr>
      <vt:lpstr>PowerPoint Presentation</vt:lpstr>
      <vt:lpstr>Antenna Gain</vt:lpstr>
      <vt:lpstr>Antenna Gain</vt:lpstr>
      <vt:lpstr>Antenna Gain</vt:lpstr>
      <vt:lpstr>Antenna Gain</vt:lpstr>
      <vt:lpstr>Propagation Modes</vt:lpstr>
      <vt:lpstr>Propagation Modes</vt:lpstr>
      <vt:lpstr>Ground-wave propagation</vt:lpstr>
      <vt:lpstr>Sky-wave propagation</vt:lpstr>
      <vt:lpstr> Line-of Sight Transmission</vt:lpstr>
      <vt:lpstr> Line-of Sight Transmission</vt:lpstr>
      <vt:lpstr>Multipath Propagation</vt:lpstr>
      <vt:lpstr>GTU Questions: Unit 2-Part 2</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swati</dc:creator>
  <cp:lastModifiedBy>umesh patel</cp:lastModifiedBy>
  <cp:revision>1075</cp:revision>
  <dcterms:created xsi:type="dcterms:W3CDTF">2020-06-13T06:07:05Z</dcterms:created>
  <dcterms:modified xsi:type="dcterms:W3CDTF">2021-07-25T09:27:26Z</dcterms:modified>
</cp:coreProperties>
</file>